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Зачем" id="{f7e2d4fd-f284-ccff-5b33-ac0406119d2a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</p14:sldIdLst>
        </p14:section>
        <p14:section name="По участкам" id="{2ccdcf55-06e7-636b-1d6b-5bb5d082a7f7}">
          <p14:sldIdLst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</p14:sldIdLst>
        </p14:section>
        <p14:section name="Чек-лист и правила" id="{f9393da4-991a-11c6-1fe8-dd38bcb56547}">
          <p14:sldIdLst>
            <p14:sldId id="274"/>
            <p14:sldId id="275"/>
            <p14:sldId id="27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iliapototsky/Documents/Эль Пако/разбор/инструменты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2011680" cy="6400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503920" y="822960"/>
            <a:ext cx="1371600" cy="1371600"/>
          </a:xfrm>
          <a:prstGeom prst="rect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10058400" y="2377440"/>
            <a:ext cx="1371600" cy="1371600"/>
          </a:xfrm>
          <a:prstGeom prst="rect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503920" y="3931920"/>
            <a:ext cx="1371600" cy="1371600"/>
          </a:xfrm>
          <a:prstGeom prst="rect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0058400" y="822960"/>
            <a:ext cx="137160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503920" y="2377440"/>
            <a:ext cx="137160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0058400" y="3931920"/>
            <a:ext cx="137160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9" name="Text 6"/>
          <p:cNvSpPr/>
          <p:nvPr>
            <p:ph idx="107" type="title" hasCustomPrompt="1"/>
          </p:nvPr>
        </p:nvSpPr>
        <p:spPr>
          <a:xfrm>
            <a:off x="548640" y="2103120"/>
            <a:ext cx="758952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10" name="Text 6"/>
          <p:cNvSpPr/>
          <p:nvPr>
            <p:ph idx="108" type="body" hasCustomPrompt="1"/>
          </p:nvPr>
        </p:nvSpPr>
        <p:spPr>
          <a:xfrm>
            <a:off x="548640" y="3977640"/>
            <a:ext cx="758952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548640" y="63550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D90"/>
                </a:solidFill>
              </a:rPr>
              <a:t>Эль Пако · рабочая группа по автоматизации · октябрь 2026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iliapototsky/Documents/Эль Пако/разбор/инструменты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77272" y="457200"/>
            <a:ext cx="1463040" cy="466344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411480"/>
            <a:ext cx="9354312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4" name="Text 0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Эль Пако · рабочая группа по автоматизации · октябрь 2026</a:t>
            </a:r>
            <a:endParaRPr lang="en-US" sz="95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548640" y="1371600"/>
            <a:ext cx="11091672" cy="47548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1672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8D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1672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8D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548640" y="1600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ЭЛЬ ПАКО · РАБОЧАЯ ГРУППА</a:t>
            </a:r>
            <a:endParaRPr lang="en-US" sz="1200" dirty="0"/>
          </a:p>
        </p:txBody>
      </p:sp>
      <p:sp>
        <p:nvSpPr>
          <p:cNvPr id="3" name="Text 6"/>
          <p:cNvSpPr/>
          <p:nvPr>
            <p:ph idx="107" type="title" hasCustomPrompt="1"/>
          </p:nvPr>
        </p:nvSpPr>
        <p:spPr>
          <a:xfrm>
            <a:off x="548640" y="2103120"/>
            <a:ext cx="7589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Автоматизация нашей работы: зачем, что изменится и что нужно от каждого отдела</a:t>
            </a:r>
            <a:endParaRPr lang="en-US" sz="3400" dirty="0"/>
          </a:p>
        </p:txBody>
      </p:sp>
      <p:sp>
        <p:nvSpPr>
          <p:cNvPr id="4" name="Text 6"/>
          <p:cNvSpPr/>
          <p:nvPr>
            <p:ph idx="108" type="body" hasCustomPrompt="1"/>
          </p:nvPr>
        </p:nvSpPr>
        <p:spPr>
          <a:xfrm>
            <a:off x="548640" y="3977640"/>
            <a:ext cx="7589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Для руководителей отделов и групп, которые входят в рабочую группу. Здесь — куда идёт наша компания, что изменится в работе каждого отдела, какая от этого польза людям и что нужно собрать, чтобы начать.</a:t>
            </a:r>
            <a:endParaRPr lang="en-US" sz="1600" dirty="0"/>
          </a:p>
        </p:txBody>
      </p:sp>
      <p:sp>
        <p:nvSpPr>
          <p:cNvPr id="5" name="date"/>
          <p:cNvSpPr txBox="1"/>
          <p:nvPr/>
        </p:nvSpPr>
        <p:spPr>
          <a:xfrm>
            <a:off x="548640" y="59436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Октябрь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11480"/>
            <a:ext cx="93543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Куда идёт наша компания и зачем это нужно</a:t>
            </a:r>
            <a:endParaRPr lang="en-US" sz="2800" dirty="0"/>
          </a:p>
        </p:txBody>
      </p:sp>
      <p:sp>
        <p:nvSpPr>
          <p:cNvPr id="3" name="goal-card"/>
          <p:cNvSpPr/>
          <p:nvPr/>
        </p:nvSpPr>
        <p:spPr>
          <a:xfrm>
            <a:off x="548640" y="1417320"/>
            <a:ext cx="5486400" cy="4800600"/>
          </a:xfrm>
          <a:prstGeom prst="roundRect">
            <a:avLst>
              <a:gd name="adj" fmla="val 2286"/>
            </a:avLst>
          </a:prstGeom>
          <a:solidFill>
            <a:srgbClr val="E1251B"/>
          </a:solidFill>
          <a:ln w="9525">
            <a:solidFill>
              <a:srgbClr val="E1251B"/>
            </a:solidFill>
            <a:prstDash val="solid"/>
          </a:ln>
        </p:spPr>
      </p:sp>
      <p:sp>
        <p:nvSpPr>
          <p:cNvPr id="4" name="label"/>
          <p:cNvSpPr txBox="1"/>
          <p:nvPr/>
        </p:nvSpPr>
        <p:spPr>
          <a:xfrm>
            <a:off x="868680" y="169164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FFFFFF"/>
                </a:solidFill>
              </a:rPr>
              <a:t>ЦЕЛЬ ДО КОНЦА ГОДА</a:t>
            </a:r>
            <a:endParaRPr lang="en-US" sz="1050" dirty="0"/>
          </a:p>
        </p:txBody>
      </p:sp>
      <p:sp>
        <p:nvSpPr>
          <p:cNvPr id="5" name="goal"/>
          <p:cNvSpPr txBox="1"/>
          <p:nvPr/>
        </p:nvSpPr>
        <p:spPr>
          <a:xfrm>
            <a:off x="868680" y="2011680"/>
            <a:ext cx="4846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</a:rPr>
              <a:t>Заказ проходит путь от письма клиента до производства </a:t>
            </a:r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быстрее и без ручной рутины</a:t>
            </a:r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</a:rPr>
              <a:t>. Повторяющуюся работу делают программы, люди проверяют и принимают решения.</a:t>
            </a:r>
            <a:endParaRPr lang="en-US" sz="1700" dirty="0"/>
          </a:p>
        </p:txBody>
      </p:sp>
      <p:sp>
        <p:nvSpPr>
          <p:cNvPr id="6" name="goal-bullets"/>
          <p:cNvSpPr txBox="1"/>
          <p:nvPr/>
        </p:nvSpPr>
        <p:spPr>
          <a:xfrm>
            <a:off x="868680" y="3566160"/>
            <a:ext cx="48463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</a:rPr>
              <a:t>Больше заказов теми же силами: рост без авралов и переработок.</a:t>
            </a:r>
            <a:endParaRPr lang="en-US" sz="1400" dirty="0"/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</a:rPr>
              <a:t>Меньше ошибок: спецификация, смета и документы сходятся с первого раза.</a:t>
            </a:r>
            <a:endParaRPr lang="en-US" sz="1400" dirty="0"/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</a:rPr>
              <a:t>Сроки видны заранее: просрочку видим до звонка клиента, а не после.</a:t>
            </a:r>
            <a:endParaRPr lang="en-US" sz="1400" dirty="0"/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</a:rPr>
              <a:t>Рутину — программам, людям — то, что требует головы: новое изделие, решение по цене, разговор с клиентом.</a:t>
            </a:r>
            <a:endParaRPr lang="en-US" sz="1400" dirty="0"/>
          </a:p>
        </p:txBody>
      </p:sp>
      <p:sp>
        <p:nvSpPr>
          <p:cNvPr id="7" name="label"/>
          <p:cNvSpPr txBox="1"/>
          <p:nvPr/>
        </p:nvSpPr>
        <p:spPr>
          <a:xfrm>
            <a:off x="6492240" y="146304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chemeClr val="accent1"/>
                </a:solidFill>
              </a:rPr>
              <a:t>ЧТО ПОКАЗАЛИ НАШИ ДАННЫЕ ЗА ГОД</a:t>
            </a:r>
            <a:endParaRPr lang="en-US" sz="1050" dirty="0"/>
          </a:p>
        </p:txBody>
      </p:sp>
      <p:sp>
        <p:nvSpPr>
          <p:cNvPr id="8" name="stat"/>
          <p:cNvSpPr txBox="1"/>
          <p:nvPr/>
        </p:nvSpPr>
        <p:spPr>
          <a:xfrm>
            <a:off x="6492240" y="187452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~150</a:t>
            </a:r>
            <a:endParaRPr lang="en-US" sz="3400" dirty="0"/>
          </a:p>
        </p:txBody>
      </p:sp>
      <p:sp>
        <p:nvSpPr>
          <p:cNvPr id="9" name="stat-label"/>
          <p:cNvSpPr txBox="1"/>
          <p:nvPr/>
        </p:nvSpPr>
        <p:spPr>
          <a:xfrm>
            <a:off x="6492240" y="2532888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новых заказов в месяц, около 700 расчётов</a:t>
            </a:r>
            <a:endParaRPr lang="en-US" sz="1150" dirty="0"/>
          </a:p>
        </p:txBody>
      </p:sp>
      <p:sp>
        <p:nvSpPr>
          <p:cNvPr id="10" name="stat"/>
          <p:cNvSpPr txBox="1"/>
          <p:nvPr/>
        </p:nvSpPr>
        <p:spPr>
          <a:xfrm>
            <a:off x="9144000" y="187452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44%</a:t>
            </a:r>
            <a:endParaRPr lang="en-US" sz="3400" dirty="0"/>
          </a:p>
        </p:txBody>
      </p:sp>
      <p:sp>
        <p:nvSpPr>
          <p:cNvPr id="11" name="stat-label"/>
          <p:cNvSpPr txBox="1"/>
          <p:nvPr/>
        </p:nvSpPr>
        <p:spPr>
          <a:xfrm>
            <a:off x="9144000" y="2532888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расчётов — пересчёты под новый тираж или следующий этап согласования</a:t>
            </a:r>
            <a:endParaRPr lang="en-US" sz="1150" dirty="0"/>
          </a:p>
        </p:txBody>
      </p:sp>
      <p:sp>
        <p:nvSpPr>
          <p:cNvPr id="12" name="stat"/>
          <p:cNvSpPr txBox="1"/>
          <p:nvPr/>
        </p:nvSpPr>
        <p:spPr>
          <a:xfrm>
            <a:off x="6492240" y="333756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45%</a:t>
            </a:r>
            <a:endParaRPr lang="en-US" sz="3400" dirty="0"/>
          </a:p>
        </p:txBody>
      </p:sp>
      <p:sp>
        <p:nvSpPr>
          <p:cNvPr id="13" name="stat-label"/>
          <p:cNvSpPr txBox="1"/>
          <p:nvPr/>
        </p:nvSpPr>
        <p:spPr>
          <a:xfrm>
            <a:off x="6492240" y="3995928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работ дизайна — доработки, а не новые дизайны (отчёты за 2026 год)</a:t>
            </a:r>
            <a:endParaRPr lang="en-US" sz="1150" dirty="0"/>
          </a:p>
        </p:txBody>
      </p:sp>
      <p:sp>
        <p:nvSpPr>
          <p:cNvPr id="14" name="stat"/>
          <p:cNvSpPr txBox="1"/>
          <p:nvPr/>
        </p:nvSpPr>
        <p:spPr>
          <a:xfrm>
            <a:off x="9144000" y="333756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14–24%</a:t>
            </a:r>
            <a:endParaRPr lang="en-US" sz="3400" dirty="0"/>
          </a:p>
        </p:txBody>
      </p:sp>
      <p:sp>
        <p:nvSpPr>
          <p:cNvPr id="15" name="stat-label"/>
          <p:cNvSpPr txBox="1"/>
          <p:nvPr/>
        </p:nvSpPr>
        <p:spPr>
          <a:xfrm>
            <a:off x="9144000" y="3995928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деталей в SolidWorks: размеры в свойствах не совпадают с моделью</a:t>
            </a:r>
            <a:endParaRPr lang="en-US" sz="1150" dirty="0"/>
          </a:p>
        </p:txBody>
      </p:sp>
      <p:sp>
        <p:nvSpPr>
          <p:cNvPr id="16" name="stat"/>
          <p:cNvSpPr txBox="1"/>
          <p:nvPr/>
        </p:nvSpPr>
        <p:spPr>
          <a:xfrm>
            <a:off x="6492240" y="480060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1 431</a:t>
            </a:r>
            <a:endParaRPr lang="en-US" sz="3400" dirty="0"/>
          </a:p>
        </p:txBody>
      </p:sp>
      <p:sp>
        <p:nvSpPr>
          <p:cNvPr id="17" name="stat-label"/>
          <p:cNvSpPr txBox="1"/>
          <p:nvPr/>
        </p:nvSpPr>
        <p:spPr>
          <a:xfrm>
            <a:off x="6492240" y="5458968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файл принят в препрессе за год — каждый проверен вручную</a:t>
            </a:r>
            <a:endParaRPr lang="en-US" sz="1150" dirty="0"/>
          </a:p>
        </p:txBody>
      </p:sp>
      <p:sp>
        <p:nvSpPr>
          <p:cNvPr id="18" name="stat"/>
          <p:cNvSpPr txBox="1"/>
          <p:nvPr/>
        </p:nvSpPr>
        <p:spPr>
          <a:xfrm>
            <a:off x="9144000" y="480060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7 736</a:t>
            </a:r>
            <a:endParaRPr lang="en-US" sz="3400" dirty="0"/>
          </a:p>
        </p:txBody>
      </p:sp>
      <p:sp>
        <p:nvSpPr>
          <p:cNvPr id="19" name="stat-label"/>
          <p:cNvSpPr txBox="1"/>
          <p:nvPr/>
        </p:nvSpPr>
        <p:spPr>
          <a:xfrm>
            <a:off x="9144000" y="5458968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счетов поставщиков за год введены в 1С вручную</a:t>
            </a:r>
            <a:endParaRPr lang="en-US" sz="1150" dirty="0"/>
          </a:p>
        </p:txBody>
      </p:sp>
      <p:sp>
        <p:nvSpPr>
          <p:cNvPr id="20" name="Text 1"/>
          <p:cNvSpPr/>
          <p:nvPr>
            <p:ph idx="103" type="body" hasCustomPrompt="1"/>
          </p:nvPr>
        </p:nvSpPr>
        <p:spPr>
          <a:xfrm>
            <a:off x="548640" y="1371600"/>
            <a:ext cx="11091672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1672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8D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11480"/>
            <a:ext cx="93543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Четыре слова, которые будут звучать дальше</a:t>
            </a:r>
            <a:endParaRPr lang="en-US" sz="2800" dirty="0"/>
          </a:p>
        </p:txBody>
      </p:sp>
      <p:sp>
        <p:nvSpPr>
          <p:cNvPr id="3" name="term-card"/>
          <p:cNvSpPr/>
          <p:nvPr/>
        </p:nvSpPr>
        <p:spPr>
          <a:xfrm>
            <a:off x="548640" y="1417320"/>
            <a:ext cx="5440680" cy="2286000"/>
          </a:xfrm>
          <a:prstGeom prst="roundRect">
            <a:avLst>
              <a:gd name="adj" fmla="val 4800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4" name="sq"/>
          <p:cNvSpPr/>
          <p:nvPr/>
        </p:nvSpPr>
        <p:spPr>
          <a:xfrm>
            <a:off x="822960" y="1719072"/>
            <a:ext cx="201168" cy="201168"/>
          </a:xfrm>
          <a:prstGeom prst="rect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5" name="term-title"/>
          <p:cNvSpPr txBox="1"/>
          <p:nvPr/>
        </p:nvSpPr>
        <p:spPr>
          <a:xfrm>
            <a:off x="1188720" y="1600200"/>
            <a:ext cx="4526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Программа-помощник</a:t>
            </a:r>
            <a:endParaRPr lang="en-US" sz="1800" dirty="0"/>
          </a:p>
        </p:txBody>
      </p:sp>
      <p:sp>
        <p:nvSpPr>
          <p:cNvPr id="6" name="term-desc"/>
          <p:cNvSpPr txBox="1"/>
          <p:nvPr/>
        </p:nvSpPr>
        <p:spPr>
          <a:xfrm>
            <a:off x="822960" y="2148840"/>
            <a:ext cx="4892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Её часто называют «ИИ» или «агент». Это программа, которая умеет прочитать письмо, таблицу или чертёж и по нашим правилам подготовить черновик: бриф, спецификацию, смету, карточку счёта. Она не думает за нас — она повторяет то, что мы ей объяснили, быстро и без усталости.</a:t>
            </a:r>
            <a:endParaRPr lang="en-US" sz="1300" dirty="0"/>
          </a:p>
        </p:txBody>
      </p:sp>
      <p:sp>
        <p:nvSpPr>
          <p:cNvPr id="7" name="term-card"/>
          <p:cNvSpPr/>
          <p:nvPr/>
        </p:nvSpPr>
        <p:spPr>
          <a:xfrm>
            <a:off x="6172200" y="1417320"/>
            <a:ext cx="5440680" cy="2286000"/>
          </a:xfrm>
          <a:prstGeom prst="roundRect">
            <a:avLst>
              <a:gd name="adj" fmla="val 4800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8" name="sq"/>
          <p:cNvSpPr/>
          <p:nvPr/>
        </p:nvSpPr>
        <p:spPr>
          <a:xfrm>
            <a:off x="6446520" y="1719072"/>
            <a:ext cx="201168" cy="201168"/>
          </a:xfrm>
          <a:prstGeom prst="rect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9" name="term-title"/>
          <p:cNvSpPr txBox="1"/>
          <p:nvPr/>
        </p:nvSpPr>
        <p:spPr>
          <a:xfrm>
            <a:off x="6812280" y="1600200"/>
            <a:ext cx="4526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Автоматизация</a:t>
            </a:r>
            <a:endParaRPr lang="en-US" sz="1800" dirty="0"/>
          </a:p>
        </p:txBody>
      </p:sp>
      <p:sp>
        <p:nvSpPr>
          <p:cNvPr id="10" name="term-desc"/>
          <p:cNvSpPr txBox="1"/>
          <p:nvPr/>
        </p:nvSpPr>
        <p:spPr>
          <a:xfrm>
            <a:off x="6446520" y="2148840"/>
            <a:ext cx="4892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Когда повторяющийся шаг делает программа, а человек проверяет результат. Например: перенести данные из письма в бриф, набить размеры деталей в таблицу, завести счёт в Документооборот, пересчитать смету под новый тираж.</a:t>
            </a:r>
            <a:endParaRPr lang="en-US" sz="1300" dirty="0"/>
          </a:p>
        </p:txBody>
      </p:sp>
      <p:sp>
        <p:nvSpPr>
          <p:cNvPr id="11" name="term-card"/>
          <p:cNvSpPr/>
          <p:nvPr/>
        </p:nvSpPr>
        <p:spPr>
          <a:xfrm>
            <a:off x="548640" y="3840480"/>
            <a:ext cx="5440680" cy="2286000"/>
          </a:xfrm>
          <a:prstGeom prst="roundRect">
            <a:avLst>
              <a:gd name="adj" fmla="val 4800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12" name="sq"/>
          <p:cNvSpPr/>
          <p:nvPr/>
        </p:nvSpPr>
        <p:spPr>
          <a:xfrm>
            <a:off x="822960" y="4142232"/>
            <a:ext cx="201168" cy="201168"/>
          </a:xfrm>
          <a:prstGeom prst="rect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13" name="term-title"/>
          <p:cNvSpPr txBox="1"/>
          <p:nvPr/>
        </p:nvSpPr>
        <p:spPr>
          <a:xfrm>
            <a:off x="1188720" y="4023360"/>
            <a:ext cx="4526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Улучшение</a:t>
            </a:r>
            <a:endParaRPr lang="en-US" sz="1800" dirty="0"/>
          </a:p>
        </p:txBody>
      </p:sp>
      <p:sp>
        <p:nvSpPr>
          <p:cNvPr id="14" name="term-desc"/>
          <p:cNvSpPr txBox="1"/>
          <p:nvPr/>
        </p:nvSpPr>
        <p:spPr>
          <a:xfrm>
            <a:off x="822960" y="4572000"/>
            <a:ext cx="4892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Одно конкретное изменение в работе одного отдела. Всего их 13. Каждое запускается отдельно, проверяется на наших реальных заказах и принимается отдельно — отделом, который с ним работает.</a:t>
            </a:r>
            <a:endParaRPr lang="en-US" sz="1300" dirty="0"/>
          </a:p>
        </p:txBody>
      </p:sp>
      <p:sp>
        <p:nvSpPr>
          <p:cNvPr id="15" name="term-card"/>
          <p:cNvSpPr/>
          <p:nvPr/>
        </p:nvSpPr>
        <p:spPr>
          <a:xfrm>
            <a:off x="6172200" y="3840480"/>
            <a:ext cx="5440680" cy="2286000"/>
          </a:xfrm>
          <a:prstGeom prst="roundRect">
            <a:avLst>
              <a:gd name="adj" fmla="val 4800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16" name="sq"/>
          <p:cNvSpPr/>
          <p:nvPr/>
        </p:nvSpPr>
        <p:spPr>
          <a:xfrm>
            <a:off x="6446520" y="4142232"/>
            <a:ext cx="201168" cy="201168"/>
          </a:xfrm>
          <a:prstGeom prst="rect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17" name="term-title"/>
          <p:cNvSpPr txBox="1"/>
          <p:nvPr/>
        </p:nvSpPr>
        <p:spPr>
          <a:xfrm>
            <a:off x="6812280" y="4023360"/>
            <a:ext cx="4526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Пробный период</a:t>
            </a:r>
            <a:endParaRPr lang="en-US" sz="1800" dirty="0"/>
          </a:p>
        </p:txBody>
      </p:sp>
      <p:sp>
        <p:nvSpPr>
          <p:cNvPr id="18" name="term-desc"/>
          <p:cNvSpPr txBox="1"/>
          <p:nvPr/>
        </p:nvSpPr>
        <p:spPr>
          <a:xfrm>
            <a:off x="6446520" y="4572000"/>
            <a:ext cx="4892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Две недели новое работает рядом со старым: отдел делает как привык и смотрит, что выдаёт программа. Пока отдел не сказал «работает», старый способ никто не отменяет.</a:t>
            </a:r>
            <a:endParaRPr lang="en-US" sz="1300" dirty="0"/>
          </a:p>
        </p:txBody>
      </p:sp>
      <p:sp>
        <p:nvSpPr>
          <p:cNvPr id="19" name="Text 1"/>
          <p:cNvSpPr/>
          <p:nvPr>
            <p:ph idx="103" type="body" hasCustomPrompt="1"/>
          </p:nvPr>
        </p:nvSpPr>
        <p:spPr>
          <a:xfrm>
            <a:off x="548640" y="1371600"/>
            <a:ext cx="11091672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1672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8D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11480"/>
            <a:ext cx="93543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Честные ответы на вопросы, которые есть у всех</a:t>
            </a:r>
            <a:endParaRPr lang="en-US" sz="2800" dirty="0"/>
          </a:p>
        </p:txBody>
      </p:sp>
      <p:sp>
        <p:nvSpPr>
          <p:cNvPr id="3" name="faq-card"/>
          <p:cNvSpPr/>
          <p:nvPr/>
        </p:nvSpPr>
        <p:spPr>
          <a:xfrm>
            <a:off x="548640" y="1417320"/>
            <a:ext cx="3520440" cy="2331720"/>
          </a:xfrm>
          <a:prstGeom prst="roundRect">
            <a:avLst>
              <a:gd name="adj" fmla="val 4706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4" name="faq-q"/>
          <p:cNvSpPr txBox="1"/>
          <p:nvPr/>
        </p:nvSpPr>
        <p:spPr>
          <a:xfrm>
            <a:off x="822960" y="1600200"/>
            <a:ext cx="2971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Нас заменят программой?</a:t>
            </a:r>
            <a:endParaRPr lang="en-US" sz="1500" dirty="0"/>
          </a:p>
        </p:txBody>
      </p:sp>
      <p:sp>
        <p:nvSpPr>
          <p:cNvPr id="5" name="faq-a"/>
          <p:cNvSpPr txBox="1"/>
          <p:nvPr/>
        </p:nvSpPr>
        <p:spPr>
          <a:xfrm>
            <a:off x="822960" y="2240280"/>
            <a:ext cx="2971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Нет. Цель — делать больше заказов той же командой, а не меньше людей на тот же объём. Заказов становится больше, рук не хватает — поэтому и отдаём рутину программам, а не людям.</a:t>
            </a:r>
            <a:endParaRPr lang="en-US" sz="1200" dirty="0"/>
          </a:p>
        </p:txBody>
      </p:sp>
      <p:sp>
        <p:nvSpPr>
          <p:cNvPr id="6" name="faq-card"/>
          <p:cNvSpPr/>
          <p:nvPr/>
        </p:nvSpPr>
        <p:spPr>
          <a:xfrm>
            <a:off x="4297680" y="1417320"/>
            <a:ext cx="3520440" cy="2331720"/>
          </a:xfrm>
          <a:prstGeom prst="roundRect">
            <a:avLst>
              <a:gd name="adj" fmla="val 4706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7" name="faq-q"/>
          <p:cNvSpPr txBox="1"/>
          <p:nvPr/>
        </p:nvSpPr>
        <p:spPr>
          <a:xfrm>
            <a:off x="4572000" y="1600200"/>
            <a:ext cx="2971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Программа умнее нас?</a:t>
            </a:r>
            <a:endParaRPr lang="en-US" sz="1500" dirty="0"/>
          </a:p>
        </p:txBody>
      </p:sp>
      <p:sp>
        <p:nvSpPr>
          <p:cNvPr id="8" name="faq-a"/>
          <p:cNvSpPr txBox="1"/>
          <p:nvPr/>
        </p:nvSpPr>
        <p:spPr>
          <a:xfrm>
            <a:off x="4572000" y="2240280"/>
            <a:ext cx="2971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Нет. Она знает только то, что мы ей объяснили: наши шаблоны, правила и прошлые заказы. Без опыта сотрудников она бесполезна — поэтому настраиваем её вместе с вами, а не вместо вас.</a:t>
            </a:r>
            <a:endParaRPr lang="en-US" sz="1200" dirty="0"/>
          </a:p>
        </p:txBody>
      </p:sp>
      <p:sp>
        <p:nvSpPr>
          <p:cNvPr id="9" name="faq-card"/>
          <p:cNvSpPr/>
          <p:nvPr/>
        </p:nvSpPr>
        <p:spPr>
          <a:xfrm>
            <a:off x="8046720" y="1417320"/>
            <a:ext cx="3520440" cy="2331720"/>
          </a:xfrm>
          <a:prstGeom prst="roundRect">
            <a:avLst>
              <a:gd name="adj" fmla="val 4706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10" name="faq-q"/>
          <p:cNvSpPr txBox="1"/>
          <p:nvPr/>
        </p:nvSpPr>
        <p:spPr>
          <a:xfrm>
            <a:off x="8321040" y="1600200"/>
            <a:ext cx="2971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А если она ошибётся?</a:t>
            </a:r>
            <a:endParaRPr lang="en-US" sz="1500" dirty="0"/>
          </a:p>
        </p:txBody>
      </p:sp>
      <p:sp>
        <p:nvSpPr>
          <p:cNvPr id="11" name="faq-a"/>
          <p:cNvSpPr txBox="1"/>
          <p:nvPr/>
        </p:nvSpPr>
        <p:spPr>
          <a:xfrm>
            <a:off x="8321040" y="2240280"/>
            <a:ext cx="2971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Ошибётся, особенно в первые недели. Поэтому любое действие с заказом, ценой или деньгами подтверждает человек, а новое работает рядом со старым, пока отдел не скажет «работает».</a:t>
            </a:r>
            <a:endParaRPr lang="en-US" sz="1200" dirty="0"/>
          </a:p>
        </p:txBody>
      </p:sp>
      <p:sp>
        <p:nvSpPr>
          <p:cNvPr id="12" name="faq-card"/>
          <p:cNvSpPr/>
          <p:nvPr/>
        </p:nvSpPr>
        <p:spPr>
          <a:xfrm>
            <a:off x="548640" y="3867912"/>
            <a:ext cx="3520440" cy="2331720"/>
          </a:xfrm>
          <a:prstGeom prst="roundRect">
            <a:avLst>
              <a:gd name="adj" fmla="val 4706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13" name="faq-q"/>
          <p:cNvSpPr txBox="1"/>
          <p:nvPr/>
        </p:nvSpPr>
        <p:spPr>
          <a:xfrm>
            <a:off x="822960" y="4050792"/>
            <a:ext cx="2971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Что уйдёт из моей работы?</a:t>
            </a:r>
            <a:endParaRPr lang="en-US" sz="1500" dirty="0"/>
          </a:p>
        </p:txBody>
      </p:sp>
      <p:sp>
        <p:nvSpPr>
          <p:cNvPr id="14" name="faq-a"/>
          <p:cNvSpPr txBox="1"/>
          <p:nvPr/>
        </p:nvSpPr>
        <p:spPr>
          <a:xfrm>
            <a:off x="822960" y="4690872"/>
            <a:ext cx="2971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Перепечатывание данных из письма в бриф, поиск прошлых заказов по папкам, пересчёт одного и того же, проверка файлов по списку, ввод счетов руками, обзвон подрядчиков за статусом.</a:t>
            </a:r>
            <a:endParaRPr lang="en-US" sz="1200" dirty="0"/>
          </a:p>
        </p:txBody>
      </p:sp>
      <p:sp>
        <p:nvSpPr>
          <p:cNvPr id="15" name="faq-card"/>
          <p:cNvSpPr/>
          <p:nvPr/>
        </p:nvSpPr>
        <p:spPr>
          <a:xfrm>
            <a:off x="4297680" y="3867912"/>
            <a:ext cx="3520440" cy="2331720"/>
          </a:xfrm>
          <a:prstGeom prst="roundRect">
            <a:avLst>
              <a:gd name="adj" fmla="val 4706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16" name="faq-q"/>
          <p:cNvSpPr txBox="1"/>
          <p:nvPr/>
        </p:nvSpPr>
        <p:spPr>
          <a:xfrm>
            <a:off x="4572000" y="4050792"/>
            <a:ext cx="2971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Что останется и станет важнее?</a:t>
            </a:r>
            <a:endParaRPr lang="en-US" sz="1500" dirty="0"/>
          </a:p>
        </p:txBody>
      </p:sp>
      <p:sp>
        <p:nvSpPr>
          <p:cNvPr id="17" name="faq-a"/>
          <p:cNvSpPr txBox="1"/>
          <p:nvPr/>
        </p:nvSpPr>
        <p:spPr>
          <a:xfrm>
            <a:off x="4572000" y="4690872"/>
            <a:ext cx="2971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Нестандартные изделия, решения по цене, разговор с клиентом, контроль качества, выбор подрядчика — всё, что требует головы и опыта. На это появится время.</a:t>
            </a:r>
            <a:endParaRPr lang="en-US" sz="1200" dirty="0"/>
          </a:p>
        </p:txBody>
      </p:sp>
      <p:sp>
        <p:nvSpPr>
          <p:cNvPr id="18" name="faq-card"/>
          <p:cNvSpPr/>
          <p:nvPr/>
        </p:nvSpPr>
        <p:spPr>
          <a:xfrm>
            <a:off x="8046720" y="3867912"/>
            <a:ext cx="3520440" cy="2331720"/>
          </a:xfrm>
          <a:prstGeom prst="roundRect">
            <a:avLst>
              <a:gd name="adj" fmla="val 4706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19" name="faq-q"/>
          <p:cNvSpPr txBox="1"/>
          <p:nvPr/>
        </p:nvSpPr>
        <p:spPr>
          <a:xfrm>
            <a:off x="8321040" y="4050792"/>
            <a:ext cx="2971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Нужно ли разбираться в ИИ?</a:t>
            </a:r>
            <a:endParaRPr lang="en-US" sz="1500" dirty="0"/>
          </a:p>
        </p:txBody>
      </p:sp>
      <p:sp>
        <p:nvSpPr>
          <p:cNvPr id="20" name="faq-a"/>
          <p:cNvSpPr txBox="1"/>
          <p:nvPr/>
        </p:nvSpPr>
        <p:spPr>
          <a:xfrm>
            <a:off x="8321040" y="4690872"/>
            <a:ext cx="2971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Нет. Всё работает внутри привычных программ: Эль База, 1С, SolidWorks, nanoCAD, 3ds Max. Понадобится час на разбор своего участка и готовность говорить, что неудобно.</a:t>
            </a:r>
            <a:endParaRPr lang="en-US" sz="1200" dirty="0"/>
          </a:p>
        </p:txBody>
      </p:sp>
      <p:sp>
        <p:nvSpPr>
          <p:cNvPr id="21" name="Text 1"/>
          <p:cNvSpPr/>
          <p:nvPr>
            <p:ph idx="103" type="body" hasCustomPrompt="1"/>
          </p:nvPr>
        </p:nvSpPr>
        <p:spPr>
          <a:xfrm>
            <a:off x="548640" y="1371600"/>
            <a:ext cx="11091672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1672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8D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11480"/>
            <a:ext cx="93543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Принцип: программа делает рутину, человек решает</a:t>
            </a:r>
            <a:endParaRPr lang="en-US" sz="2800" dirty="0"/>
          </a:p>
        </p:txBody>
      </p:sp>
      <p:sp>
        <p:nvSpPr>
          <p:cNvPr id="3" name="principle-card"/>
          <p:cNvSpPr/>
          <p:nvPr/>
        </p:nvSpPr>
        <p:spPr>
          <a:xfrm>
            <a:off x="548640" y="1417320"/>
            <a:ext cx="3520440" cy="4800600"/>
          </a:xfrm>
          <a:prstGeom prst="roundRect">
            <a:avLst>
              <a:gd name="adj" fmla="val 3117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4" name="icon"/>
          <p:cNvSpPr/>
          <p:nvPr/>
        </p:nvSpPr>
        <p:spPr>
          <a:xfrm>
            <a:off x="822960" y="1691640"/>
            <a:ext cx="457200" cy="457200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5" name="icon-text"/>
          <p:cNvSpPr txBox="1"/>
          <p:nvPr/>
        </p:nvSpPr>
        <p:spPr>
          <a:xfrm>
            <a:off x="82296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✓</a:t>
            </a:r>
            <a:endParaRPr lang="en-US" sz="1800" dirty="0"/>
          </a:p>
        </p:txBody>
      </p:sp>
      <p:sp>
        <p:nvSpPr>
          <p:cNvPr id="6" name="col-title"/>
          <p:cNvSpPr txBox="1"/>
          <p:nvPr/>
        </p:nvSpPr>
        <p:spPr>
          <a:xfrm>
            <a:off x="1417320" y="164592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Программа делает сама</a:t>
            </a:r>
            <a:endParaRPr lang="en-US" sz="1600" dirty="0"/>
          </a:p>
        </p:txBody>
      </p:sp>
      <p:sp>
        <p:nvSpPr>
          <p:cNvPr id="7" name="bullets"/>
          <p:cNvSpPr txBox="1"/>
          <p:nvPr/>
        </p:nvSpPr>
        <p:spPr>
          <a:xfrm>
            <a:off x="822960" y="2331720"/>
            <a:ext cx="29718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читает письмо клиента и готовит черновик брифа</a:t>
            </a:r>
            <a:endParaRPr lang="en-US" sz="13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берёт размеры из 3D-модели и собирает спецификацию</a:t>
            </a:r>
            <a:endParaRPr lang="en-US" sz="13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пересчитывает смету под новый тираж</a:t>
            </a:r>
            <a:endParaRPr lang="en-US" sz="13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делает картинки стойки с разных ракурсов из одной 3D-сцены</a:t>
            </a:r>
            <a:endParaRPr lang="en-US" sz="13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заводит карточку счёта в Документообороте</a:t>
            </a:r>
            <a:endParaRPr lang="en-US" sz="13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считает сроки по заявкам и напоминает</a:t>
            </a:r>
            <a:endParaRPr lang="en-US" sz="1350" dirty="0"/>
          </a:p>
        </p:txBody>
      </p:sp>
      <p:sp>
        <p:nvSpPr>
          <p:cNvPr id="8" name="principle-card"/>
          <p:cNvSpPr/>
          <p:nvPr/>
        </p:nvSpPr>
        <p:spPr>
          <a:xfrm>
            <a:off x="4297680" y="1417320"/>
            <a:ext cx="3520440" cy="4800600"/>
          </a:xfrm>
          <a:prstGeom prst="roundRect">
            <a:avLst>
              <a:gd name="adj" fmla="val 3117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9" name="icon"/>
          <p:cNvSpPr/>
          <p:nvPr/>
        </p:nvSpPr>
        <p:spPr>
          <a:xfrm>
            <a:off x="4572000" y="1691640"/>
            <a:ext cx="457200" cy="457200"/>
          </a:xfrm>
          <a:prstGeom prst="ellipse">
            <a:avLst/>
          </a:prstGeom>
          <a:solidFill>
            <a:srgbClr val="5E6163"/>
          </a:solidFill>
          <a:ln w="12700">
            <a:solidFill>
              <a:srgbClr val="5E6163"/>
            </a:solidFill>
            <a:prstDash val="solid"/>
          </a:ln>
        </p:spPr>
      </p:sp>
      <p:sp>
        <p:nvSpPr>
          <p:cNvPr id="10" name="icon-text"/>
          <p:cNvSpPr txBox="1"/>
          <p:nvPr/>
        </p:nvSpPr>
        <p:spPr>
          <a:xfrm>
            <a:off x="457200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✎</a:t>
            </a:r>
            <a:endParaRPr lang="en-US" sz="1800" dirty="0"/>
          </a:p>
        </p:txBody>
      </p:sp>
      <p:sp>
        <p:nvSpPr>
          <p:cNvPr id="11" name="col-title"/>
          <p:cNvSpPr txBox="1"/>
          <p:nvPr/>
        </p:nvSpPr>
        <p:spPr>
          <a:xfrm>
            <a:off x="5166360" y="164592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Человек проверяет и подтверждает</a:t>
            </a:r>
            <a:endParaRPr lang="en-US" sz="1600" dirty="0"/>
          </a:p>
        </p:txBody>
      </p:sp>
      <p:sp>
        <p:nvSpPr>
          <p:cNvPr id="12" name="bullets"/>
          <p:cNvSpPr txBox="1"/>
          <p:nvPr/>
        </p:nvSpPr>
        <p:spPr>
          <a:xfrm>
            <a:off x="4572000" y="2331720"/>
            <a:ext cx="29718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менеджер — бриф и вопросы клиенту</a:t>
            </a:r>
            <a:endParaRPr lang="en-US" sz="13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конструктор — модель и спецификацию</a:t>
            </a:r>
            <a:endParaRPr lang="en-US" sz="13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дизайнер — какое направление показать клиенту</a:t>
            </a:r>
            <a:endParaRPr lang="en-US" sz="13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продакшн-менеджер — цену</a:t>
            </a:r>
            <a:endParaRPr lang="en-US" sz="13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финансист — счёт с расхождением</a:t>
            </a:r>
            <a:endParaRPr lang="en-US" sz="13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руководитель — исключения из правил</a:t>
            </a:r>
            <a:endParaRPr lang="en-US" sz="1350" dirty="0"/>
          </a:p>
        </p:txBody>
      </p:sp>
      <p:sp>
        <p:nvSpPr>
          <p:cNvPr id="13" name="principle-card"/>
          <p:cNvSpPr/>
          <p:nvPr/>
        </p:nvSpPr>
        <p:spPr>
          <a:xfrm>
            <a:off x="8046720" y="1417320"/>
            <a:ext cx="3520440" cy="4800600"/>
          </a:xfrm>
          <a:prstGeom prst="roundRect">
            <a:avLst>
              <a:gd name="adj" fmla="val 3117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14" name="icon"/>
          <p:cNvSpPr/>
          <p:nvPr/>
        </p:nvSpPr>
        <p:spPr>
          <a:xfrm>
            <a:off x="8321040" y="1691640"/>
            <a:ext cx="457200" cy="45720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15" name="icon-text"/>
          <p:cNvSpPr txBox="1"/>
          <p:nvPr/>
        </p:nvSpPr>
        <p:spPr>
          <a:xfrm>
            <a:off x="832104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✕</a:t>
            </a:r>
            <a:endParaRPr lang="en-US" sz="1800" dirty="0"/>
          </a:p>
        </p:txBody>
      </p:sp>
      <p:sp>
        <p:nvSpPr>
          <p:cNvPr id="16" name="col-title"/>
          <p:cNvSpPr txBox="1"/>
          <p:nvPr/>
        </p:nvSpPr>
        <p:spPr>
          <a:xfrm>
            <a:off x="8915400" y="164592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Программа не делает никогда</a:t>
            </a:r>
            <a:endParaRPr lang="en-US" sz="1600" dirty="0"/>
          </a:p>
        </p:txBody>
      </p:sp>
      <p:sp>
        <p:nvSpPr>
          <p:cNvPr id="17" name="bullets"/>
          <p:cNvSpPr txBox="1"/>
          <p:nvPr/>
        </p:nvSpPr>
        <p:spPr>
          <a:xfrm>
            <a:off x="8321040" y="2331720"/>
            <a:ext cx="29718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не придумывает конструкцию нестандартного изделия</a:t>
            </a:r>
            <a:endParaRPr lang="en-US" sz="13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не рисует продукт и логотип бренда «из головы» — только из нашей 3D-модели</a:t>
            </a:r>
            <a:endParaRPr lang="en-US" sz="13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не пишет клиентам и подрядчикам от нашего имени</a:t>
            </a:r>
            <a:endParaRPr lang="en-US" sz="13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не согласует и не оплачивает счета</a:t>
            </a:r>
            <a:endParaRPr lang="en-US" sz="13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не меняет статусы заказов без подтверждения человека</a:t>
            </a:r>
            <a:endParaRPr lang="en-US" sz="1350" dirty="0"/>
          </a:p>
        </p:txBody>
      </p:sp>
      <p:sp>
        <p:nvSpPr>
          <p:cNvPr id="18" name="Text 1"/>
          <p:cNvSpPr/>
          <p:nvPr>
            <p:ph idx="103" type="body" hasCustomPrompt="1"/>
          </p:nvPr>
        </p:nvSpPr>
        <p:spPr>
          <a:xfrm>
            <a:off x="548640" y="1371600"/>
            <a:ext cx="11091672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1672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8D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11480"/>
            <a:ext cx="93543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13 улучшений по 5 направлениям</a:t>
            </a:r>
            <a:endParaRPr lang="en-US" sz="2800" dirty="0"/>
          </a:p>
        </p:txBody>
      </p:sp>
      <p:sp>
        <p:nvSpPr>
          <p:cNvPr id="3" name="grp-card"/>
          <p:cNvSpPr/>
          <p:nvPr/>
        </p:nvSpPr>
        <p:spPr>
          <a:xfrm>
            <a:off x="548640" y="1417320"/>
            <a:ext cx="5486400" cy="4800600"/>
          </a:xfrm>
          <a:prstGeom prst="roundRect">
            <a:avLst>
              <a:gd name="adj" fmla="val 2286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4" name="grp-title"/>
          <p:cNvSpPr txBox="1"/>
          <p:nvPr/>
        </p:nvSpPr>
        <p:spPr>
          <a:xfrm>
            <a:off x="822960" y="164592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1251B"/>
                </a:solidFill>
              </a:rPr>
              <a:t>Путь заказа</a:t>
            </a:r>
            <a:endParaRPr lang="en-US" sz="1700" dirty="0"/>
          </a:p>
        </p:txBody>
      </p:sp>
      <p:sp>
        <p:nvSpPr>
          <p:cNvPr id="5" name="dot"/>
          <p:cNvSpPr/>
          <p:nvPr/>
        </p:nvSpPr>
        <p:spPr>
          <a:xfrm>
            <a:off x="822960" y="2194560"/>
            <a:ext cx="365760" cy="36576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6" name="dot-text"/>
          <p:cNvSpPr txBox="1"/>
          <p:nvPr/>
        </p:nvSpPr>
        <p:spPr>
          <a:xfrm>
            <a:off x="822960" y="21945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1</a:t>
            </a:r>
            <a:endParaRPr lang="en-US" sz="1300" dirty="0"/>
          </a:p>
        </p:txBody>
      </p:sp>
      <p:sp>
        <p:nvSpPr>
          <p:cNvPr id="7" name="mod"/>
          <p:cNvSpPr txBox="1"/>
          <p:nvPr/>
        </p:nvSpPr>
        <p:spPr>
          <a:xfrm>
            <a:off x="1325880" y="2130552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Приём: из письма — черновик брифа и похожие заказы</a:t>
            </a:r>
            <a:endParaRPr lang="en-US" sz="1350" dirty="0"/>
          </a:p>
        </p:txBody>
      </p:sp>
      <p:sp>
        <p:nvSpPr>
          <p:cNvPr id="8" name="dot"/>
          <p:cNvSpPr/>
          <p:nvPr/>
        </p:nvSpPr>
        <p:spPr>
          <a:xfrm>
            <a:off x="822960" y="2852928"/>
            <a:ext cx="365760" cy="36576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9" name="dot-text"/>
          <p:cNvSpPr txBox="1"/>
          <p:nvPr/>
        </p:nvSpPr>
        <p:spPr>
          <a:xfrm>
            <a:off x="822960" y="28529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2</a:t>
            </a:r>
            <a:endParaRPr lang="en-US" sz="1300" dirty="0"/>
          </a:p>
        </p:txBody>
      </p:sp>
      <p:sp>
        <p:nvSpPr>
          <p:cNvPr id="10" name="mod"/>
          <p:cNvSpPr txBox="1"/>
          <p:nvPr/>
        </p:nvSpPr>
        <p:spPr>
          <a:xfrm>
            <a:off x="1325880" y="2788920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Дизайн: картинки стоек из 3D-сцены, быстрые правки</a:t>
            </a:r>
            <a:endParaRPr lang="en-US" sz="1350" dirty="0"/>
          </a:p>
        </p:txBody>
      </p:sp>
      <p:sp>
        <p:nvSpPr>
          <p:cNvPr id="11" name="dot"/>
          <p:cNvSpPr/>
          <p:nvPr/>
        </p:nvSpPr>
        <p:spPr>
          <a:xfrm>
            <a:off x="822960" y="3511296"/>
            <a:ext cx="365760" cy="36576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12" name="dot-text"/>
          <p:cNvSpPr txBox="1"/>
          <p:nvPr/>
        </p:nvSpPr>
        <p:spPr>
          <a:xfrm>
            <a:off x="822960" y="35112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3</a:t>
            </a:r>
            <a:endParaRPr lang="en-US" sz="1300" dirty="0"/>
          </a:p>
        </p:txBody>
      </p:sp>
      <p:sp>
        <p:nvSpPr>
          <p:cNvPr id="13" name="mod"/>
          <p:cNvSpPr txBox="1"/>
          <p:nvPr/>
        </p:nvSpPr>
        <p:spPr>
          <a:xfrm>
            <a:off x="1325880" y="3447288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КБ НСПМ: размеры и спецификация из модели</a:t>
            </a:r>
            <a:endParaRPr lang="en-US" sz="1350" dirty="0"/>
          </a:p>
        </p:txBody>
      </p:sp>
      <p:sp>
        <p:nvSpPr>
          <p:cNvPr id="14" name="dot"/>
          <p:cNvSpPr/>
          <p:nvPr/>
        </p:nvSpPr>
        <p:spPr>
          <a:xfrm>
            <a:off x="822960" y="4169664"/>
            <a:ext cx="365760" cy="36576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15" name="dot-text"/>
          <p:cNvSpPr txBox="1"/>
          <p:nvPr/>
        </p:nvSpPr>
        <p:spPr>
          <a:xfrm>
            <a:off x="822960" y="41696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4</a:t>
            </a:r>
            <a:endParaRPr lang="en-US" sz="1300" dirty="0"/>
          </a:p>
        </p:txBody>
      </p:sp>
      <p:sp>
        <p:nvSpPr>
          <p:cNvPr id="16" name="mod"/>
          <p:cNvSpPr txBox="1"/>
          <p:nvPr/>
        </p:nvSpPr>
        <p:spPr>
          <a:xfrm>
            <a:off x="1325880" y="4105656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КБ СПМ: чертежи и раскладка из развёртки</a:t>
            </a:r>
            <a:endParaRPr lang="en-US" sz="1350" dirty="0"/>
          </a:p>
        </p:txBody>
      </p:sp>
      <p:sp>
        <p:nvSpPr>
          <p:cNvPr id="17" name="dot"/>
          <p:cNvSpPr/>
          <p:nvPr/>
        </p:nvSpPr>
        <p:spPr>
          <a:xfrm>
            <a:off x="822960" y="4828032"/>
            <a:ext cx="365760" cy="36576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18" name="dot-text"/>
          <p:cNvSpPr txBox="1"/>
          <p:nvPr/>
        </p:nvSpPr>
        <p:spPr>
          <a:xfrm>
            <a:off x="822960" y="482803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5</a:t>
            </a:r>
            <a:endParaRPr lang="en-US" sz="1300" dirty="0"/>
          </a:p>
        </p:txBody>
      </p:sp>
      <p:sp>
        <p:nvSpPr>
          <p:cNvPr id="19" name="mod"/>
          <p:cNvSpPr txBox="1"/>
          <p:nvPr/>
        </p:nvSpPr>
        <p:spPr>
          <a:xfrm>
            <a:off x="1325880" y="4764024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Расчёт: смета из модели, пересчёты за секунды</a:t>
            </a:r>
            <a:endParaRPr lang="en-US" sz="1350" dirty="0"/>
          </a:p>
        </p:txBody>
      </p:sp>
      <p:sp>
        <p:nvSpPr>
          <p:cNvPr id="20" name="dot"/>
          <p:cNvSpPr/>
          <p:nvPr/>
        </p:nvSpPr>
        <p:spPr>
          <a:xfrm>
            <a:off x="822960" y="5486400"/>
            <a:ext cx="365760" cy="36576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21" name="dot-text"/>
          <p:cNvSpPr txBox="1"/>
          <p:nvPr/>
        </p:nvSpPr>
        <p:spPr>
          <a:xfrm>
            <a:off x="822960" y="5486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6</a:t>
            </a:r>
            <a:endParaRPr lang="en-US" sz="1300" dirty="0"/>
          </a:p>
        </p:txBody>
      </p:sp>
      <p:sp>
        <p:nvSpPr>
          <p:cNvPr id="22" name="mod"/>
          <p:cNvSpPr txBox="1"/>
          <p:nvPr/>
        </p:nvSpPr>
        <p:spPr>
          <a:xfrm>
            <a:off x="1325880" y="5422392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Препресс: проверка файлов, повторы, хайрезы</a:t>
            </a:r>
            <a:endParaRPr lang="en-US" sz="1350" dirty="0"/>
          </a:p>
        </p:txBody>
      </p:sp>
      <p:sp>
        <p:nvSpPr>
          <p:cNvPr id="23" name="grp-card"/>
          <p:cNvSpPr/>
          <p:nvPr/>
        </p:nvSpPr>
        <p:spPr>
          <a:xfrm>
            <a:off x="6309360" y="1417320"/>
            <a:ext cx="5349240" cy="1737360"/>
          </a:xfrm>
          <a:prstGeom prst="roundRect">
            <a:avLst>
              <a:gd name="adj" fmla="val 6316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24" name="grp-title"/>
          <p:cNvSpPr txBox="1"/>
          <p:nvPr/>
        </p:nvSpPr>
        <p:spPr>
          <a:xfrm>
            <a:off x="6583680" y="1581912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7D32"/>
                </a:solidFill>
              </a:rPr>
              <a:t>ФЭО и 1С</a:t>
            </a:r>
            <a:endParaRPr lang="en-US" sz="1500" dirty="0"/>
          </a:p>
        </p:txBody>
      </p:sp>
      <p:sp>
        <p:nvSpPr>
          <p:cNvPr id="25" name="dot"/>
          <p:cNvSpPr/>
          <p:nvPr/>
        </p:nvSpPr>
        <p:spPr>
          <a:xfrm>
            <a:off x="6583680" y="1984248"/>
            <a:ext cx="329184" cy="329184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6" name="dot-text"/>
          <p:cNvSpPr txBox="1"/>
          <p:nvPr/>
        </p:nvSpPr>
        <p:spPr>
          <a:xfrm>
            <a:off x="6583680" y="19842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7</a:t>
            </a:r>
            <a:endParaRPr lang="en-US" sz="1200" dirty="0"/>
          </a:p>
        </p:txBody>
      </p:sp>
      <p:sp>
        <p:nvSpPr>
          <p:cNvPr id="27" name="mod"/>
          <p:cNvSpPr txBox="1"/>
          <p:nvPr/>
        </p:nvSpPr>
        <p:spPr>
          <a:xfrm>
            <a:off x="7022592" y="1947672"/>
            <a:ext cx="4343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Счёт из Эль Базы — сразу в Документооборот</a:t>
            </a:r>
            <a:endParaRPr lang="en-US" sz="1300" dirty="0"/>
          </a:p>
        </p:txBody>
      </p:sp>
      <p:sp>
        <p:nvSpPr>
          <p:cNvPr id="28" name="dot"/>
          <p:cNvSpPr/>
          <p:nvPr/>
        </p:nvSpPr>
        <p:spPr>
          <a:xfrm>
            <a:off x="6583680" y="2487168"/>
            <a:ext cx="329184" cy="329184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9" name="dot-text"/>
          <p:cNvSpPr txBox="1"/>
          <p:nvPr/>
        </p:nvSpPr>
        <p:spPr>
          <a:xfrm>
            <a:off x="6583680" y="24871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8</a:t>
            </a:r>
            <a:endParaRPr lang="en-US" sz="1200" dirty="0"/>
          </a:p>
        </p:txBody>
      </p:sp>
      <p:sp>
        <p:nvSpPr>
          <p:cNvPr id="30" name="mod"/>
          <p:cNvSpPr txBox="1"/>
          <p:nvPr/>
        </p:nvSpPr>
        <p:spPr>
          <a:xfrm>
            <a:off x="7022592" y="2450592"/>
            <a:ext cx="4343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Сверка счёта со сметой заказа</a:t>
            </a:r>
            <a:endParaRPr lang="en-US" sz="1300" dirty="0"/>
          </a:p>
        </p:txBody>
      </p:sp>
      <p:sp>
        <p:nvSpPr>
          <p:cNvPr id="31" name="dot"/>
          <p:cNvSpPr/>
          <p:nvPr/>
        </p:nvSpPr>
        <p:spPr>
          <a:xfrm>
            <a:off x="6583680" y="2990088"/>
            <a:ext cx="329184" cy="329184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2" name="dot-text"/>
          <p:cNvSpPr txBox="1"/>
          <p:nvPr/>
        </p:nvSpPr>
        <p:spPr>
          <a:xfrm>
            <a:off x="6583680" y="299008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9</a:t>
            </a:r>
            <a:endParaRPr lang="en-US" sz="1200" dirty="0"/>
          </a:p>
        </p:txBody>
      </p:sp>
      <p:sp>
        <p:nvSpPr>
          <p:cNvPr id="33" name="mod"/>
          <p:cNvSpPr txBox="1"/>
          <p:nvPr/>
        </p:nvSpPr>
        <p:spPr>
          <a:xfrm>
            <a:off x="7022592" y="2953512"/>
            <a:ext cx="4343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Отметка об оплате из 1С в Эль Базу</a:t>
            </a:r>
            <a:endParaRPr lang="en-US" sz="1300" dirty="0"/>
          </a:p>
        </p:txBody>
      </p:sp>
      <p:sp>
        <p:nvSpPr>
          <p:cNvPr id="34" name="grp-card"/>
          <p:cNvSpPr/>
          <p:nvPr/>
        </p:nvSpPr>
        <p:spPr>
          <a:xfrm>
            <a:off x="6309360" y="3337560"/>
            <a:ext cx="5349240" cy="914400"/>
          </a:xfrm>
          <a:prstGeom prst="roundRect">
            <a:avLst>
              <a:gd name="adj" fmla="val 12000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35" name="grp-title"/>
          <p:cNvSpPr txBox="1"/>
          <p:nvPr/>
        </p:nvSpPr>
        <p:spPr>
          <a:xfrm>
            <a:off x="6583680" y="3502152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5E6163"/>
                </a:solidFill>
              </a:rPr>
              <a:t>Ключевые клиенты</a:t>
            </a:r>
            <a:endParaRPr lang="en-US" sz="1500" dirty="0"/>
          </a:p>
        </p:txBody>
      </p:sp>
      <p:sp>
        <p:nvSpPr>
          <p:cNvPr id="36" name="dot"/>
          <p:cNvSpPr/>
          <p:nvPr/>
        </p:nvSpPr>
        <p:spPr>
          <a:xfrm>
            <a:off x="6583680" y="3904488"/>
            <a:ext cx="329184" cy="329184"/>
          </a:xfrm>
          <a:prstGeom prst="ellipse">
            <a:avLst/>
          </a:prstGeom>
          <a:solidFill>
            <a:srgbClr val="5E6163"/>
          </a:solidFill>
          <a:ln w="12700">
            <a:solidFill>
              <a:srgbClr val="5E6163"/>
            </a:solidFill>
            <a:prstDash val="solid"/>
          </a:ln>
        </p:spPr>
      </p:sp>
      <p:sp>
        <p:nvSpPr>
          <p:cNvPr id="37" name="dot-text"/>
          <p:cNvSpPr txBox="1"/>
          <p:nvPr/>
        </p:nvSpPr>
        <p:spPr>
          <a:xfrm>
            <a:off x="6583680" y="390448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10</a:t>
            </a:r>
            <a:endParaRPr lang="en-US" sz="1200" dirty="0"/>
          </a:p>
        </p:txBody>
      </p:sp>
      <p:sp>
        <p:nvSpPr>
          <p:cNvPr id="38" name="mod"/>
          <p:cNvSpPr txBox="1"/>
          <p:nvPr/>
        </p:nvSpPr>
        <p:spPr>
          <a:xfrm>
            <a:off x="7022592" y="3867912"/>
            <a:ext cx="4343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Новости по 34 ключевым клиентам — каждое утро</a:t>
            </a:r>
            <a:endParaRPr lang="en-US" sz="1300" dirty="0"/>
          </a:p>
        </p:txBody>
      </p:sp>
      <p:sp>
        <p:nvSpPr>
          <p:cNvPr id="39" name="grp-card"/>
          <p:cNvSpPr/>
          <p:nvPr/>
        </p:nvSpPr>
        <p:spPr>
          <a:xfrm>
            <a:off x="6309360" y="4434840"/>
            <a:ext cx="5349240" cy="1234440"/>
          </a:xfrm>
          <a:prstGeom prst="roundRect">
            <a:avLst>
              <a:gd name="adj" fmla="val 8889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40" name="grp-title"/>
          <p:cNvSpPr txBox="1"/>
          <p:nvPr/>
        </p:nvSpPr>
        <p:spPr>
          <a:xfrm>
            <a:off x="6583680" y="4599432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5E6163"/>
                </a:solidFill>
              </a:rPr>
              <a:t>Сроки и контроль</a:t>
            </a:r>
            <a:endParaRPr lang="en-US" sz="1500" dirty="0"/>
          </a:p>
        </p:txBody>
      </p:sp>
      <p:sp>
        <p:nvSpPr>
          <p:cNvPr id="41" name="dot"/>
          <p:cNvSpPr/>
          <p:nvPr/>
        </p:nvSpPr>
        <p:spPr>
          <a:xfrm>
            <a:off x="6583680" y="5001768"/>
            <a:ext cx="329184" cy="329184"/>
          </a:xfrm>
          <a:prstGeom prst="ellipse">
            <a:avLst/>
          </a:prstGeom>
          <a:solidFill>
            <a:srgbClr val="5E6163"/>
          </a:solidFill>
          <a:ln w="12700">
            <a:solidFill>
              <a:srgbClr val="5E6163"/>
            </a:solidFill>
            <a:prstDash val="solid"/>
          </a:ln>
        </p:spPr>
      </p:sp>
      <p:sp>
        <p:nvSpPr>
          <p:cNvPr id="42" name="dot-text"/>
          <p:cNvSpPr txBox="1"/>
          <p:nvPr/>
        </p:nvSpPr>
        <p:spPr>
          <a:xfrm>
            <a:off x="6583680" y="50017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11</a:t>
            </a:r>
            <a:endParaRPr lang="en-US" sz="1200" dirty="0"/>
          </a:p>
        </p:txBody>
      </p:sp>
      <p:sp>
        <p:nvSpPr>
          <p:cNvPr id="43" name="mod"/>
          <p:cNvSpPr txBox="1"/>
          <p:nvPr/>
        </p:nvSpPr>
        <p:spPr>
          <a:xfrm>
            <a:off x="7022592" y="4965192"/>
            <a:ext cx="4343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Контроль сроков по нашим регламентам</a:t>
            </a:r>
            <a:endParaRPr lang="en-US" sz="1300" dirty="0"/>
          </a:p>
        </p:txBody>
      </p:sp>
      <p:sp>
        <p:nvSpPr>
          <p:cNvPr id="44" name="dot"/>
          <p:cNvSpPr/>
          <p:nvPr/>
        </p:nvSpPr>
        <p:spPr>
          <a:xfrm>
            <a:off x="6583680" y="5504688"/>
            <a:ext cx="329184" cy="329184"/>
          </a:xfrm>
          <a:prstGeom prst="ellipse">
            <a:avLst/>
          </a:prstGeom>
          <a:solidFill>
            <a:srgbClr val="5E6163"/>
          </a:solidFill>
          <a:ln w="12700">
            <a:solidFill>
              <a:srgbClr val="5E6163"/>
            </a:solidFill>
            <a:prstDash val="solid"/>
          </a:ln>
        </p:spPr>
      </p:sp>
      <p:sp>
        <p:nvSpPr>
          <p:cNvPr id="45" name="dot-text"/>
          <p:cNvSpPr txBox="1"/>
          <p:nvPr/>
        </p:nvSpPr>
        <p:spPr>
          <a:xfrm>
            <a:off x="6583680" y="550468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12</a:t>
            </a:r>
            <a:endParaRPr lang="en-US" sz="1200" dirty="0"/>
          </a:p>
        </p:txBody>
      </p:sp>
      <p:sp>
        <p:nvSpPr>
          <p:cNvPr id="46" name="mod"/>
          <p:cNvSpPr txBox="1"/>
          <p:nvPr/>
        </p:nvSpPr>
        <p:spPr>
          <a:xfrm>
            <a:off x="7022592" y="5468112"/>
            <a:ext cx="4343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Сроки, приоритеты и рабочие группы по заявкам</a:t>
            </a:r>
            <a:endParaRPr lang="en-US" sz="1300" dirty="0"/>
          </a:p>
        </p:txBody>
      </p:sp>
      <p:sp>
        <p:nvSpPr>
          <p:cNvPr id="47" name="grp-card"/>
          <p:cNvSpPr/>
          <p:nvPr/>
        </p:nvSpPr>
        <p:spPr>
          <a:xfrm>
            <a:off x="6309360" y="5852160"/>
            <a:ext cx="5349240" cy="914400"/>
          </a:xfrm>
          <a:prstGeom prst="roundRect">
            <a:avLst>
              <a:gd name="adj" fmla="val 12000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48" name="grp-title"/>
          <p:cNvSpPr txBox="1"/>
          <p:nvPr/>
        </p:nvSpPr>
        <p:spPr>
          <a:xfrm>
            <a:off x="6583680" y="6016752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1251B"/>
                </a:solidFill>
              </a:rPr>
              <a:t>Подрядчики</a:t>
            </a:r>
            <a:endParaRPr lang="en-US" sz="1500" dirty="0"/>
          </a:p>
        </p:txBody>
      </p:sp>
      <p:sp>
        <p:nvSpPr>
          <p:cNvPr id="49" name="dot"/>
          <p:cNvSpPr/>
          <p:nvPr/>
        </p:nvSpPr>
        <p:spPr>
          <a:xfrm>
            <a:off x="6583680" y="6419088"/>
            <a:ext cx="329184" cy="329184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50" name="dot-text"/>
          <p:cNvSpPr txBox="1"/>
          <p:nvPr/>
        </p:nvSpPr>
        <p:spPr>
          <a:xfrm>
            <a:off x="6583680" y="641908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13</a:t>
            </a:r>
            <a:endParaRPr lang="en-US" sz="1200" dirty="0"/>
          </a:p>
        </p:txBody>
      </p:sp>
      <p:sp>
        <p:nvSpPr>
          <p:cNvPr id="51" name="mod"/>
          <p:cNvSpPr txBox="1"/>
          <p:nvPr/>
        </p:nvSpPr>
        <p:spPr>
          <a:xfrm>
            <a:off x="7022592" y="6382512"/>
            <a:ext cx="4343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Ежедневные отчёты подрядчиков через чат-бот</a:t>
            </a:r>
            <a:endParaRPr lang="en-US" sz="1300" dirty="0"/>
          </a:p>
        </p:txBody>
      </p:sp>
      <p:sp>
        <p:nvSpPr>
          <p:cNvPr id="52" name="Text 1"/>
          <p:cNvSpPr/>
          <p:nvPr>
            <p:ph idx="103" type="body" hasCustomPrompt="1"/>
          </p:nvPr>
        </p:nvSpPr>
        <p:spPr>
          <a:xfrm>
            <a:off x="548640" y="1371600"/>
            <a:ext cx="11091672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1672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8D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11480"/>
            <a:ext cx="93543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Как пойдёт работа: проверяем на наших реальных заказах</a:t>
            </a:r>
            <a:endParaRPr lang="en-US" sz="2800" dirty="0"/>
          </a:p>
        </p:txBody>
      </p:sp>
      <p:sp>
        <p:nvSpPr>
          <p:cNvPr id="3" name="dot"/>
          <p:cNvSpPr/>
          <p:nvPr/>
        </p:nvSpPr>
        <p:spPr>
          <a:xfrm>
            <a:off x="548640" y="1508760"/>
            <a:ext cx="457200" cy="45720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4" name="dot-text"/>
          <p:cNvSpPr txBox="1"/>
          <p:nvPr/>
        </p:nvSpPr>
        <p:spPr>
          <a:xfrm>
            <a:off x="54864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step-line"/>
          <p:cNvSpPr/>
          <p:nvPr/>
        </p:nvSpPr>
        <p:spPr>
          <a:xfrm>
            <a:off x="1005840" y="1737360"/>
            <a:ext cx="1645920" cy="0"/>
          </a:xfrm>
          <a:prstGeom prst="line">
            <a:avLst/>
          </a:prstGeom>
          <a:noFill/>
          <a:ln w="25400">
            <a:solidFill>
              <a:srgbClr val="F1C7C3"/>
            </a:solidFill>
            <a:prstDash val="solid"/>
          </a:ln>
        </p:spPr>
      </p:sp>
      <p:sp>
        <p:nvSpPr>
          <p:cNvPr id="6" name="step-title"/>
          <p:cNvSpPr txBox="1"/>
          <p:nvPr/>
        </p:nvSpPr>
        <p:spPr>
          <a:xfrm>
            <a:off x="548640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Старт</a:t>
            </a:r>
            <a:endParaRPr lang="en-US" sz="1600" dirty="0"/>
          </a:p>
        </p:txBody>
      </p:sp>
      <p:sp>
        <p:nvSpPr>
          <p:cNvPr id="7" name="step-desc"/>
          <p:cNvSpPr txBox="1"/>
          <p:nvPr/>
        </p:nvSpPr>
        <p:spPr>
          <a:xfrm>
            <a:off x="548640" y="2514600"/>
            <a:ext cx="19659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Доступы и ответственные. Каждое улучшение начинается со своим ответственным от отдела — он показывает, как работа идёт сейчас.</a:t>
            </a:r>
            <a:endParaRPr lang="en-US" sz="1250" dirty="0"/>
          </a:p>
        </p:txBody>
      </p:sp>
      <p:sp>
        <p:nvSpPr>
          <p:cNvPr id="8" name="dot"/>
          <p:cNvSpPr/>
          <p:nvPr/>
        </p:nvSpPr>
        <p:spPr>
          <a:xfrm>
            <a:off x="2798064" y="1508760"/>
            <a:ext cx="457200" cy="45720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9" name="dot-text"/>
          <p:cNvSpPr txBox="1"/>
          <p:nvPr/>
        </p:nvSpPr>
        <p:spPr>
          <a:xfrm>
            <a:off x="2798064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10" name="step-line"/>
          <p:cNvSpPr/>
          <p:nvPr/>
        </p:nvSpPr>
        <p:spPr>
          <a:xfrm>
            <a:off x="3255264" y="1737360"/>
            <a:ext cx="1645920" cy="0"/>
          </a:xfrm>
          <a:prstGeom prst="line">
            <a:avLst/>
          </a:prstGeom>
          <a:noFill/>
          <a:ln w="25400">
            <a:solidFill>
              <a:srgbClr val="F1C7C3"/>
            </a:solidFill>
            <a:prstDash val="solid"/>
          </a:ln>
        </p:spPr>
      </p:sp>
      <p:sp>
        <p:nvSpPr>
          <p:cNvPr id="11" name="step-title"/>
          <p:cNvSpPr txBox="1"/>
          <p:nvPr/>
        </p:nvSpPr>
        <p:spPr>
          <a:xfrm>
            <a:off x="2798064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Разбор участка</a:t>
            </a:r>
            <a:endParaRPr lang="en-US" sz="1600" dirty="0"/>
          </a:p>
        </p:txBody>
      </p:sp>
      <p:sp>
        <p:nvSpPr>
          <p:cNvPr id="12" name="step-desc"/>
          <p:cNvSpPr txBox="1"/>
          <p:nvPr/>
        </p:nvSpPr>
        <p:spPr>
          <a:xfrm>
            <a:off x="2798064" y="2514600"/>
            <a:ext cx="19659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Час с сотрудником отдела. Никто ничего не придумывает за нас: программа повторяет наш процесс, только без ручных шагов.</a:t>
            </a:r>
            <a:endParaRPr lang="en-US" sz="1250" dirty="0"/>
          </a:p>
        </p:txBody>
      </p:sp>
      <p:sp>
        <p:nvSpPr>
          <p:cNvPr id="13" name="dot"/>
          <p:cNvSpPr/>
          <p:nvPr/>
        </p:nvSpPr>
        <p:spPr>
          <a:xfrm>
            <a:off x="5047488" y="1508760"/>
            <a:ext cx="457200" cy="45720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14" name="dot-text"/>
          <p:cNvSpPr txBox="1"/>
          <p:nvPr/>
        </p:nvSpPr>
        <p:spPr>
          <a:xfrm>
            <a:off x="5047488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5" name="step-line"/>
          <p:cNvSpPr/>
          <p:nvPr/>
        </p:nvSpPr>
        <p:spPr>
          <a:xfrm>
            <a:off x="5504688" y="1737360"/>
            <a:ext cx="1645920" cy="0"/>
          </a:xfrm>
          <a:prstGeom prst="line">
            <a:avLst/>
          </a:prstGeom>
          <a:noFill/>
          <a:ln w="25400">
            <a:solidFill>
              <a:srgbClr val="F1C7C3"/>
            </a:solidFill>
            <a:prstDash val="solid"/>
          </a:ln>
        </p:spPr>
      </p:sp>
      <p:sp>
        <p:nvSpPr>
          <p:cNvPr id="16" name="step-title"/>
          <p:cNvSpPr txBox="1"/>
          <p:nvPr/>
        </p:nvSpPr>
        <p:spPr>
          <a:xfrm>
            <a:off x="5047488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Сборка и проверка</a:t>
            </a:r>
            <a:endParaRPr lang="en-US" sz="1600" dirty="0"/>
          </a:p>
        </p:txBody>
      </p:sp>
      <p:sp>
        <p:nvSpPr>
          <p:cNvPr id="17" name="step-desc"/>
          <p:cNvSpPr txBox="1"/>
          <p:nvPr/>
        </p:nvSpPr>
        <p:spPr>
          <a:xfrm>
            <a:off x="5047488" y="2514600"/>
            <a:ext cx="19659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На наших реальных заказах: 20 писем, 20 моделей, 150 счетов. У каждого улучшения заранее записано, что считается «работает».</a:t>
            </a:r>
            <a:endParaRPr lang="en-US" sz="1250" dirty="0"/>
          </a:p>
        </p:txBody>
      </p:sp>
      <p:sp>
        <p:nvSpPr>
          <p:cNvPr id="18" name="dot"/>
          <p:cNvSpPr/>
          <p:nvPr/>
        </p:nvSpPr>
        <p:spPr>
          <a:xfrm>
            <a:off x="7296912" y="1508760"/>
            <a:ext cx="457200" cy="45720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19" name="dot-text"/>
          <p:cNvSpPr txBox="1"/>
          <p:nvPr/>
        </p:nvSpPr>
        <p:spPr>
          <a:xfrm>
            <a:off x="7296912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20" name="step-line"/>
          <p:cNvSpPr/>
          <p:nvPr/>
        </p:nvSpPr>
        <p:spPr>
          <a:xfrm>
            <a:off x="7754112" y="1737360"/>
            <a:ext cx="1645920" cy="0"/>
          </a:xfrm>
          <a:prstGeom prst="line">
            <a:avLst/>
          </a:prstGeom>
          <a:noFill/>
          <a:ln w="25400">
            <a:solidFill>
              <a:srgbClr val="F1C7C3"/>
            </a:solidFill>
            <a:prstDash val="solid"/>
          </a:ln>
        </p:spPr>
      </p:sp>
      <p:sp>
        <p:nvSpPr>
          <p:cNvPr id="21" name="step-title"/>
          <p:cNvSpPr txBox="1"/>
          <p:nvPr/>
        </p:nvSpPr>
        <p:spPr>
          <a:xfrm>
            <a:off x="7296912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Пробный период</a:t>
            </a:r>
            <a:endParaRPr lang="en-US" sz="1600" dirty="0"/>
          </a:p>
        </p:txBody>
      </p:sp>
      <p:sp>
        <p:nvSpPr>
          <p:cNvPr id="22" name="step-desc"/>
          <p:cNvSpPr txBox="1"/>
          <p:nvPr/>
        </p:nvSpPr>
        <p:spPr>
          <a:xfrm>
            <a:off x="7296912" y="2514600"/>
            <a:ext cx="19659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Две недели новое работает рядом со старым. Отдел сравнивает. Только после этого переходим на новый способ.</a:t>
            </a:r>
            <a:endParaRPr lang="en-US" sz="1250" dirty="0"/>
          </a:p>
        </p:txBody>
      </p:sp>
      <p:sp>
        <p:nvSpPr>
          <p:cNvPr id="23" name="dot"/>
          <p:cNvSpPr/>
          <p:nvPr/>
        </p:nvSpPr>
        <p:spPr>
          <a:xfrm>
            <a:off x="9546336" y="1508760"/>
            <a:ext cx="457200" cy="45720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24" name="dot-text"/>
          <p:cNvSpPr txBox="1"/>
          <p:nvPr/>
        </p:nvSpPr>
        <p:spPr>
          <a:xfrm>
            <a:off x="9546336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</a:t>
            </a:r>
            <a:endParaRPr lang="en-US" sz="1600" dirty="0"/>
          </a:p>
        </p:txBody>
      </p:sp>
      <p:sp>
        <p:nvSpPr>
          <p:cNvPr id="25" name="step-line"/>
          <p:cNvSpPr/>
          <p:nvPr/>
        </p:nvSpPr>
        <p:spPr>
          <a:xfrm>
            <a:off x="10003536" y="1737360"/>
            <a:ext cx="1645920" cy="0"/>
          </a:xfrm>
          <a:prstGeom prst="line">
            <a:avLst/>
          </a:prstGeom>
          <a:noFill/>
          <a:ln w="25400">
            <a:solidFill>
              <a:srgbClr val="FFFFFF"/>
            </a:solidFill>
            <a:prstDash val="solid"/>
          </a:ln>
        </p:spPr>
      </p:sp>
      <p:sp>
        <p:nvSpPr>
          <p:cNvPr id="26" name="step-title"/>
          <p:cNvSpPr txBox="1"/>
          <p:nvPr/>
        </p:nvSpPr>
        <p:spPr>
          <a:xfrm>
            <a:off x="9546336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Работа и поддержка</a:t>
            </a:r>
            <a:endParaRPr lang="en-US" sz="1600" dirty="0"/>
          </a:p>
        </p:txBody>
      </p:sp>
      <p:sp>
        <p:nvSpPr>
          <p:cNvPr id="27" name="step-desc"/>
          <p:cNvSpPr txBox="1"/>
          <p:nvPr/>
        </p:nvSpPr>
        <p:spPr>
          <a:xfrm>
            <a:off x="9546336" y="2514600"/>
            <a:ext cx="19659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Инструкции, обучение, три месяца сопровождения. Поменялся регламент — поменяли настройку, переделывать ничего не нужно.</a:t>
            </a:r>
            <a:endParaRPr lang="en-US" sz="1250" dirty="0"/>
          </a:p>
        </p:txBody>
      </p:sp>
      <p:sp>
        <p:nvSpPr>
          <p:cNvPr id="28" name="timeline-card"/>
          <p:cNvSpPr/>
          <p:nvPr/>
        </p:nvSpPr>
        <p:spPr>
          <a:xfrm>
            <a:off x="548640" y="4709160"/>
            <a:ext cx="11091672" cy="1508760"/>
          </a:xfrm>
          <a:prstGeom prst="roundRect">
            <a:avLst>
              <a:gd name="adj" fmla="val 7273"/>
            </a:avLst>
          </a:prstGeom>
          <a:solidFill>
            <a:srgbClr val="FDECEA"/>
          </a:solidFill>
          <a:ln w="9525">
            <a:solidFill>
              <a:srgbClr val="FDECEA"/>
            </a:solidFill>
            <a:prstDash val="solid"/>
          </a:ln>
        </p:spPr>
      </p:sp>
      <p:sp>
        <p:nvSpPr>
          <p:cNvPr id="29" name="label"/>
          <p:cNvSpPr txBox="1"/>
          <p:nvPr/>
        </p:nvSpPr>
        <p:spPr>
          <a:xfrm>
            <a:off x="868680" y="48920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chemeClr val="accent1"/>
                </a:solidFill>
              </a:rPr>
              <a:t>СРОКИ</a:t>
            </a:r>
            <a:endParaRPr lang="en-US" sz="1050" dirty="0"/>
          </a:p>
        </p:txBody>
      </p:sp>
      <p:sp>
        <p:nvSpPr>
          <p:cNvPr id="30" name="timeline"/>
          <p:cNvSpPr txBox="1"/>
          <p:nvPr/>
        </p:nvSpPr>
        <p:spPr>
          <a:xfrm>
            <a:off x="868680" y="5212080"/>
            <a:ext cx="104515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Конец октября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— доступы и первые разборы участков.   </a:t>
            </a:r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Ноябрь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— сборка и проверка на наших данных.   </a:t>
            </a:r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Начало декабря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— пробный период основной части улучшений.   </a:t>
            </a:r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После запуска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— отчёты по отделам: сроки, качество, загрузка.</a:t>
            </a:r>
            <a:endParaRPr lang="en-US" sz="1400" dirty="0"/>
          </a:p>
        </p:txBody>
      </p:sp>
      <p:sp>
        <p:nvSpPr>
          <p:cNvPr id="31" name="Text 1"/>
          <p:cNvSpPr/>
          <p:nvPr>
            <p:ph idx="103" type="body" hasCustomPrompt="1"/>
          </p:nvPr>
        </p:nvSpPr>
        <p:spPr>
          <a:xfrm>
            <a:off x="548640" y="1371600"/>
            <a:ext cx="11091672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1672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8D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11480"/>
            <a:ext cx="93543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Рабочая группа: кто за что отвечает</a:t>
            </a:r>
            <a:endParaRPr lang="en-US" sz="2800" dirty="0"/>
          </a:p>
        </p:txBody>
      </p:sp>
      <p:sp>
        <p:nvSpPr>
          <p:cNvPr id="3" name="role-card"/>
          <p:cNvSpPr/>
          <p:nvPr/>
        </p:nvSpPr>
        <p:spPr>
          <a:xfrm>
            <a:off x="548640" y="1325880"/>
            <a:ext cx="2649474" cy="1371600"/>
          </a:xfrm>
          <a:prstGeom prst="roundRect">
            <a:avLst>
              <a:gd name="adj" fmla="val 8000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4" name="role-title"/>
          <p:cNvSpPr txBox="1"/>
          <p:nvPr/>
        </p:nvSpPr>
        <p:spPr>
          <a:xfrm>
            <a:off x="749808" y="1435608"/>
            <a:ext cx="22471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Исполнительный директор</a:t>
            </a:r>
            <a:endParaRPr lang="en-US" sz="1200" dirty="0"/>
          </a:p>
        </p:txBody>
      </p:sp>
      <p:sp>
        <p:nvSpPr>
          <p:cNvPr id="5" name="role-who"/>
          <p:cNvSpPr txBox="1"/>
          <p:nvPr/>
        </p:nvSpPr>
        <p:spPr>
          <a:xfrm>
            <a:off x="749808" y="1764792"/>
            <a:ext cx="2247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Анастасия Ульянова</a:t>
            </a:r>
            <a:endParaRPr lang="en-US" sz="1100" dirty="0"/>
          </a:p>
        </p:txBody>
      </p:sp>
      <p:sp>
        <p:nvSpPr>
          <p:cNvPr id="6" name="role-desc"/>
          <p:cNvSpPr txBox="1"/>
          <p:nvPr/>
        </p:nvSpPr>
        <p:spPr>
          <a:xfrm>
            <a:off x="749808" y="2148840"/>
            <a:ext cx="22471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Приоритеты, спорные вопросы, утверждение нормативов и того, что считается «работает»</a:t>
            </a:r>
            <a:endParaRPr lang="en-US" sz="950" dirty="0"/>
          </a:p>
        </p:txBody>
      </p:sp>
      <p:sp>
        <p:nvSpPr>
          <p:cNvPr id="7" name="role-card"/>
          <p:cNvSpPr/>
          <p:nvPr/>
        </p:nvSpPr>
        <p:spPr>
          <a:xfrm>
            <a:off x="3362706" y="1325880"/>
            <a:ext cx="2649474" cy="1371600"/>
          </a:xfrm>
          <a:prstGeom prst="roundRect">
            <a:avLst>
              <a:gd name="adj" fmla="val 8000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8" name="role-title"/>
          <p:cNvSpPr txBox="1"/>
          <p:nvPr/>
        </p:nvSpPr>
        <p:spPr>
          <a:xfrm>
            <a:off x="3563874" y="1435608"/>
            <a:ext cx="22471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Клиентский отдел</a:t>
            </a:r>
            <a:endParaRPr lang="en-US" sz="1200" dirty="0"/>
          </a:p>
        </p:txBody>
      </p:sp>
      <p:sp>
        <p:nvSpPr>
          <p:cNvPr id="9" name="role-who"/>
          <p:cNvSpPr txBox="1"/>
          <p:nvPr/>
        </p:nvSpPr>
        <p:spPr>
          <a:xfrm>
            <a:off x="3563874" y="1764792"/>
            <a:ext cx="2247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Сергей Понявин, Татьяна Кащеева</a:t>
            </a:r>
            <a:endParaRPr lang="en-US" sz="1100" dirty="0"/>
          </a:p>
        </p:txBody>
      </p:sp>
      <p:sp>
        <p:nvSpPr>
          <p:cNvPr id="10" name="role-desc"/>
          <p:cNvSpPr txBox="1"/>
          <p:nvPr/>
        </p:nvSpPr>
        <p:spPr>
          <a:xfrm>
            <a:off x="3563874" y="2148840"/>
            <a:ext cx="22471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Приём заказов, ключевые клиенты, сроки по заявкам</a:t>
            </a:r>
            <a:endParaRPr lang="en-US" sz="950" dirty="0"/>
          </a:p>
        </p:txBody>
      </p:sp>
      <p:sp>
        <p:nvSpPr>
          <p:cNvPr id="11" name="role-card"/>
          <p:cNvSpPr/>
          <p:nvPr/>
        </p:nvSpPr>
        <p:spPr>
          <a:xfrm>
            <a:off x="6176772" y="1325880"/>
            <a:ext cx="2649474" cy="1371600"/>
          </a:xfrm>
          <a:prstGeom prst="roundRect">
            <a:avLst>
              <a:gd name="adj" fmla="val 8000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12" name="role-title"/>
          <p:cNvSpPr txBox="1"/>
          <p:nvPr/>
        </p:nvSpPr>
        <p:spPr>
          <a:xfrm>
            <a:off x="6377940" y="1435608"/>
            <a:ext cx="22471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Дизайн</a:t>
            </a:r>
            <a:endParaRPr lang="en-US" sz="1200" dirty="0"/>
          </a:p>
        </p:txBody>
      </p:sp>
      <p:sp>
        <p:nvSpPr>
          <p:cNvPr id="13" name="role-who"/>
          <p:cNvSpPr txBox="1"/>
          <p:nvPr/>
        </p:nvSpPr>
        <p:spPr>
          <a:xfrm>
            <a:off x="6377940" y="1764792"/>
            <a:ext cx="2247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Виктория Калинина</a:t>
            </a:r>
            <a:endParaRPr lang="en-US" sz="1100" dirty="0"/>
          </a:p>
        </p:txBody>
      </p:sp>
      <p:sp>
        <p:nvSpPr>
          <p:cNvPr id="14" name="role-desc"/>
          <p:cNvSpPr txBox="1"/>
          <p:nvPr/>
        </p:nvSpPr>
        <p:spPr>
          <a:xfrm>
            <a:off x="6377940" y="2148840"/>
            <a:ext cx="22471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Картинки и варианты направлений для клиента</a:t>
            </a:r>
            <a:endParaRPr lang="en-US" sz="950" dirty="0"/>
          </a:p>
        </p:txBody>
      </p:sp>
      <p:sp>
        <p:nvSpPr>
          <p:cNvPr id="15" name="role-card"/>
          <p:cNvSpPr/>
          <p:nvPr/>
        </p:nvSpPr>
        <p:spPr>
          <a:xfrm>
            <a:off x="8990838" y="1325880"/>
            <a:ext cx="2649474" cy="1371600"/>
          </a:xfrm>
          <a:prstGeom prst="roundRect">
            <a:avLst>
              <a:gd name="adj" fmla="val 8000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16" name="role-title"/>
          <p:cNvSpPr txBox="1"/>
          <p:nvPr/>
        </p:nvSpPr>
        <p:spPr>
          <a:xfrm>
            <a:off x="9192006" y="1435608"/>
            <a:ext cx="22471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КБ НСПМ (пластик, металл)</a:t>
            </a:r>
            <a:endParaRPr lang="en-US" sz="1200" dirty="0"/>
          </a:p>
        </p:txBody>
      </p:sp>
      <p:sp>
        <p:nvSpPr>
          <p:cNvPr id="17" name="role-who"/>
          <p:cNvSpPr txBox="1"/>
          <p:nvPr/>
        </p:nvSpPr>
        <p:spPr>
          <a:xfrm>
            <a:off x="9192006" y="1764792"/>
            <a:ext cx="2247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Александр Кравцов</a:t>
            </a:r>
            <a:endParaRPr lang="en-US" sz="1100" dirty="0"/>
          </a:p>
        </p:txBody>
      </p:sp>
      <p:sp>
        <p:nvSpPr>
          <p:cNvPr id="18" name="role-desc"/>
          <p:cNvSpPr txBox="1"/>
          <p:nvPr/>
        </p:nvSpPr>
        <p:spPr>
          <a:xfrm>
            <a:off x="9192006" y="2148840"/>
            <a:ext cx="22471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Модели, спецификации, типовые стойки</a:t>
            </a:r>
            <a:endParaRPr lang="en-US" sz="950" dirty="0"/>
          </a:p>
        </p:txBody>
      </p:sp>
      <p:sp>
        <p:nvSpPr>
          <p:cNvPr id="19" name="role-card"/>
          <p:cNvSpPr/>
          <p:nvPr/>
        </p:nvSpPr>
        <p:spPr>
          <a:xfrm>
            <a:off x="548640" y="2834640"/>
            <a:ext cx="2649474" cy="1371600"/>
          </a:xfrm>
          <a:prstGeom prst="roundRect">
            <a:avLst>
              <a:gd name="adj" fmla="val 8000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20" name="role-title"/>
          <p:cNvSpPr txBox="1"/>
          <p:nvPr/>
        </p:nvSpPr>
        <p:spPr>
          <a:xfrm>
            <a:off x="749808" y="2944368"/>
            <a:ext cx="22471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КБ СПМ (картон)</a:t>
            </a:r>
            <a:endParaRPr lang="en-US" sz="1200" dirty="0"/>
          </a:p>
        </p:txBody>
      </p:sp>
      <p:sp>
        <p:nvSpPr>
          <p:cNvPr id="21" name="role-who"/>
          <p:cNvSpPr txBox="1"/>
          <p:nvPr/>
        </p:nvSpPr>
        <p:spPr>
          <a:xfrm>
            <a:off x="749808" y="3273552"/>
            <a:ext cx="2247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Андрей Каменских</a:t>
            </a:r>
            <a:endParaRPr lang="en-US" sz="1100" dirty="0"/>
          </a:p>
        </p:txBody>
      </p:sp>
      <p:sp>
        <p:nvSpPr>
          <p:cNvPr id="22" name="role-desc"/>
          <p:cNvSpPr txBox="1"/>
          <p:nvPr/>
        </p:nvSpPr>
        <p:spPr>
          <a:xfrm>
            <a:off x="749808" y="3657600"/>
            <a:ext cx="22471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Развёртки, чертежи, раскладка</a:t>
            </a:r>
            <a:endParaRPr lang="en-US" sz="950" dirty="0"/>
          </a:p>
        </p:txBody>
      </p:sp>
      <p:sp>
        <p:nvSpPr>
          <p:cNvPr id="23" name="role-card"/>
          <p:cNvSpPr/>
          <p:nvPr/>
        </p:nvSpPr>
        <p:spPr>
          <a:xfrm>
            <a:off x="3362706" y="2834640"/>
            <a:ext cx="2649474" cy="1371600"/>
          </a:xfrm>
          <a:prstGeom prst="roundRect">
            <a:avLst>
              <a:gd name="adj" fmla="val 8000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24" name="role-title"/>
          <p:cNvSpPr txBox="1"/>
          <p:nvPr/>
        </p:nvSpPr>
        <p:spPr>
          <a:xfrm>
            <a:off x="3563874" y="2944368"/>
            <a:ext cx="22471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Препресс</a:t>
            </a:r>
            <a:endParaRPr lang="en-US" sz="1200" dirty="0"/>
          </a:p>
        </p:txBody>
      </p:sp>
      <p:sp>
        <p:nvSpPr>
          <p:cNvPr id="25" name="role-who"/>
          <p:cNvSpPr txBox="1"/>
          <p:nvPr/>
        </p:nvSpPr>
        <p:spPr>
          <a:xfrm>
            <a:off x="3563874" y="3273552"/>
            <a:ext cx="2247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Андрей Пажецкас</a:t>
            </a:r>
            <a:endParaRPr lang="en-US" sz="1100" dirty="0"/>
          </a:p>
        </p:txBody>
      </p:sp>
      <p:sp>
        <p:nvSpPr>
          <p:cNvPr id="26" name="role-desc"/>
          <p:cNvSpPr txBox="1"/>
          <p:nvPr/>
        </p:nvSpPr>
        <p:spPr>
          <a:xfrm>
            <a:off x="3563874" y="3657600"/>
            <a:ext cx="22471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Проверка файлов, повторы тиражей, хайрезы</a:t>
            </a:r>
            <a:endParaRPr lang="en-US" sz="950" dirty="0"/>
          </a:p>
        </p:txBody>
      </p:sp>
      <p:sp>
        <p:nvSpPr>
          <p:cNvPr id="27" name="role-card"/>
          <p:cNvSpPr/>
          <p:nvPr/>
        </p:nvSpPr>
        <p:spPr>
          <a:xfrm>
            <a:off x="6176772" y="2834640"/>
            <a:ext cx="2649474" cy="1371600"/>
          </a:xfrm>
          <a:prstGeom prst="roundRect">
            <a:avLst>
              <a:gd name="adj" fmla="val 8000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28" name="role-title"/>
          <p:cNvSpPr txBox="1"/>
          <p:nvPr/>
        </p:nvSpPr>
        <p:spPr>
          <a:xfrm>
            <a:off x="6377940" y="2944368"/>
            <a:ext cx="22471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ФЭО (бухгалтерия)</a:t>
            </a:r>
            <a:endParaRPr lang="en-US" sz="1200" dirty="0"/>
          </a:p>
        </p:txBody>
      </p:sp>
      <p:sp>
        <p:nvSpPr>
          <p:cNvPr id="29" name="role-who"/>
          <p:cNvSpPr txBox="1"/>
          <p:nvPr/>
        </p:nvSpPr>
        <p:spPr>
          <a:xfrm>
            <a:off x="6377940" y="3273552"/>
            <a:ext cx="2247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Светлана Бойтик, Светлана Шастина</a:t>
            </a:r>
            <a:endParaRPr lang="en-US" sz="1100" dirty="0"/>
          </a:p>
        </p:txBody>
      </p:sp>
      <p:sp>
        <p:nvSpPr>
          <p:cNvPr id="30" name="role-desc"/>
          <p:cNvSpPr txBox="1"/>
          <p:nvPr/>
        </p:nvSpPr>
        <p:spPr>
          <a:xfrm>
            <a:off x="6377940" y="3657600"/>
            <a:ext cx="22471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Счета, сверка со сметой, оплаты</a:t>
            </a:r>
            <a:endParaRPr lang="en-US" sz="950" dirty="0"/>
          </a:p>
        </p:txBody>
      </p:sp>
      <p:sp>
        <p:nvSpPr>
          <p:cNvPr id="31" name="role-card"/>
          <p:cNvSpPr/>
          <p:nvPr/>
        </p:nvSpPr>
        <p:spPr>
          <a:xfrm>
            <a:off x="8990838" y="2834640"/>
            <a:ext cx="2649474" cy="1371600"/>
          </a:xfrm>
          <a:prstGeom prst="roundRect">
            <a:avLst>
              <a:gd name="adj" fmla="val 8000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32" name="role-title"/>
          <p:cNvSpPr txBox="1"/>
          <p:nvPr/>
        </p:nvSpPr>
        <p:spPr>
          <a:xfrm>
            <a:off x="9192006" y="2944368"/>
            <a:ext cx="22471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Продакшн картон (СПМ)</a:t>
            </a:r>
            <a:endParaRPr lang="en-US" sz="1200" dirty="0"/>
          </a:p>
        </p:txBody>
      </p:sp>
      <p:sp>
        <p:nvSpPr>
          <p:cNvPr id="33" name="role-who"/>
          <p:cNvSpPr txBox="1"/>
          <p:nvPr/>
        </p:nvSpPr>
        <p:spPr>
          <a:xfrm>
            <a:off x="9192006" y="3273552"/>
            <a:ext cx="2247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Ольга Оболенская, Наталья Полибина</a:t>
            </a:r>
            <a:endParaRPr lang="en-US" sz="1100" dirty="0"/>
          </a:p>
        </p:txBody>
      </p:sp>
      <p:sp>
        <p:nvSpPr>
          <p:cNvPr id="34" name="role-desc"/>
          <p:cNvSpPr txBox="1"/>
          <p:nvPr/>
        </p:nvSpPr>
        <p:spPr>
          <a:xfrm>
            <a:off x="9192006" y="3657600"/>
            <a:ext cx="22471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Расчёт и смета по картону</a:t>
            </a:r>
            <a:endParaRPr lang="en-US" sz="950" dirty="0"/>
          </a:p>
        </p:txBody>
      </p:sp>
      <p:sp>
        <p:nvSpPr>
          <p:cNvPr id="35" name="role-card"/>
          <p:cNvSpPr/>
          <p:nvPr/>
        </p:nvSpPr>
        <p:spPr>
          <a:xfrm>
            <a:off x="548640" y="4343400"/>
            <a:ext cx="2649474" cy="1371600"/>
          </a:xfrm>
          <a:prstGeom prst="roundRect">
            <a:avLst>
              <a:gd name="adj" fmla="val 8000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36" name="role-title"/>
          <p:cNvSpPr txBox="1"/>
          <p:nvPr/>
        </p:nvSpPr>
        <p:spPr>
          <a:xfrm>
            <a:off x="749808" y="4453128"/>
            <a:ext cx="22471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Продакшн пластик (НСПМ)</a:t>
            </a:r>
            <a:endParaRPr lang="en-US" sz="1200" dirty="0"/>
          </a:p>
        </p:txBody>
      </p:sp>
      <p:sp>
        <p:nvSpPr>
          <p:cNvPr id="37" name="role-who"/>
          <p:cNvSpPr txBox="1"/>
          <p:nvPr/>
        </p:nvSpPr>
        <p:spPr>
          <a:xfrm>
            <a:off x="749808" y="4782312"/>
            <a:ext cx="2247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Иван Еременко</a:t>
            </a:r>
            <a:endParaRPr lang="en-US" sz="1100" dirty="0"/>
          </a:p>
        </p:txBody>
      </p:sp>
      <p:sp>
        <p:nvSpPr>
          <p:cNvPr id="38" name="role-desc"/>
          <p:cNvSpPr txBox="1"/>
          <p:nvPr/>
        </p:nvSpPr>
        <p:spPr>
          <a:xfrm>
            <a:off x="749808" y="5166360"/>
            <a:ext cx="22471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Расчёт и смета по пластику и металлу</a:t>
            </a:r>
            <a:endParaRPr lang="en-US" sz="950" dirty="0"/>
          </a:p>
        </p:txBody>
      </p:sp>
      <p:sp>
        <p:nvSpPr>
          <p:cNvPr id="39" name="role-card"/>
          <p:cNvSpPr/>
          <p:nvPr/>
        </p:nvSpPr>
        <p:spPr>
          <a:xfrm>
            <a:off x="3362706" y="4343400"/>
            <a:ext cx="2649474" cy="1371600"/>
          </a:xfrm>
          <a:prstGeom prst="roundRect">
            <a:avLst>
              <a:gd name="adj" fmla="val 8000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40" name="role-title"/>
          <p:cNvSpPr txBox="1"/>
          <p:nvPr/>
        </p:nvSpPr>
        <p:spPr>
          <a:xfrm>
            <a:off x="3563874" y="4453128"/>
            <a:ext cx="22471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IT</a:t>
            </a:r>
            <a:endParaRPr lang="en-US" sz="1200" dirty="0"/>
          </a:p>
        </p:txBody>
      </p:sp>
      <p:sp>
        <p:nvSpPr>
          <p:cNvPr id="41" name="role-who"/>
          <p:cNvSpPr txBox="1"/>
          <p:nvPr/>
        </p:nvSpPr>
        <p:spPr>
          <a:xfrm>
            <a:off x="3563874" y="4782312"/>
            <a:ext cx="2247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Александр Трубкин, Павел Придворов</a:t>
            </a:r>
            <a:endParaRPr lang="en-US" sz="1100" dirty="0"/>
          </a:p>
        </p:txBody>
      </p:sp>
      <p:sp>
        <p:nvSpPr>
          <p:cNvPr id="42" name="role-desc"/>
          <p:cNvSpPr txBox="1"/>
          <p:nvPr/>
        </p:nvSpPr>
        <p:spPr>
          <a:xfrm>
            <a:off x="3563874" y="5166360"/>
            <a:ext cx="22471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Доступы, Эль База, 1С</a:t>
            </a:r>
            <a:endParaRPr lang="en-US" sz="950" dirty="0"/>
          </a:p>
        </p:txBody>
      </p:sp>
      <p:sp>
        <p:nvSpPr>
          <p:cNvPr id="43" name="role-card"/>
          <p:cNvSpPr/>
          <p:nvPr/>
        </p:nvSpPr>
        <p:spPr>
          <a:xfrm>
            <a:off x="6176772" y="4343400"/>
            <a:ext cx="2649474" cy="1371600"/>
          </a:xfrm>
          <a:prstGeom prst="roundRect">
            <a:avLst>
              <a:gd name="adj" fmla="val 8000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44" name="role-title"/>
          <p:cNvSpPr txBox="1"/>
          <p:nvPr/>
        </p:nvSpPr>
        <p:spPr>
          <a:xfrm>
            <a:off x="6377940" y="4453128"/>
            <a:ext cx="22471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Подрядчики и чат-боты</a:t>
            </a:r>
            <a:endParaRPr lang="en-US" sz="1200" dirty="0"/>
          </a:p>
        </p:txBody>
      </p:sp>
      <p:sp>
        <p:nvSpPr>
          <p:cNvPr id="45" name="role-who"/>
          <p:cNvSpPr txBox="1"/>
          <p:nvPr/>
        </p:nvSpPr>
        <p:spPr>
          <a:xfrm>
            <a:off x="6377940" y="4782312"/>
            <a:ext cx="2247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Александр Бараненков</a:t>
            </a:r>
            <a:endParaRPr lang="en-US" sz="1100" dirty="0"/>
          </a:p>
        </p:txBody>
      </p:sp>
      <p:sp>
        <p:nvSpPr>
          <p:cNvPr id="46" name="role-desc"/>
          <p:cNvSpPr txBox="1"/>
          <p:nvPr/>
        </p:nvSpPr>
        <p:spPr>
          <a:xfrm>
            <a:off x="6377940" y="5166360"/>
            <a:ext cx="22471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Директор производственных отделов; ежедневные отчёты подрядчиков</a:t>
            </a:r>
            <a:endParaRPr lang="en-US" sz="950" dirty="0"/>
          </a:p>
        </p:txBody>
      </p:sp>
      <p:sp>
        <p:nvSpPr>
          <p:cNvPr id="47" name="role-card"/>
          <p:cNvSpPr/>
          <p:nvPr/>
        </p:nvSpPr>
        <p:spPr>
          <a:xfrm>
            <a:off x="8990838" y="4343400"/>
            <a:ext cx="2649474" cy="1371600"/>
          </a:xfrm>
          <a:prstGeom prst="roundRect">
            <a:avLst>
              <a:gd name="adj" fmla="val 8000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48" name="role-title"/>
          <p:cNvSpPr txBox="1"/>
          <p:nvPr/>
        </p:nvSpPr>
        <p:spPr>
          <a:xfrm>
            <a:off x="9192006" y="4453128"/>
            <a:ext cx="22471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Разработка</a:t>
            </a:r>
            <a:endParaRPr lang="en-US" sz="1200" dirty="0"/>
          </a:p>
        </p:txBody>
      </p:sp>
      <p:sp>
        <p:nvSpPr>
          <p:cNvPr id="49" name="role-who"/>
          <p:cNvSpPr txBox="1"/>
          <p:nvPr/>
        </p:nvSpPr>
        <p:spPr>
          <a:xfrm>
            <a:off x="9192006" y="4782312"/>
            <a:ext cx="22471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Floxio, Илья Потоцкий</a:t>
            </a:r>
            <a:endParaRPr lang="en-US" sz="1100" dirty="0"/>
          </a:p>
        </p:txBody>
      </p:sp>
      <p:sp>
        <p:nvSpPr>
          <p:cNvPr id="50" name="role-desc"/>
          <p:cNvSpPr txBox="1"/>
          <p:nvPr/>
        </p:nvSpPr>
        <p:spPr>
          <a:xfrm>
            <a:off x="9192006" y="5166360"/>
            <a:ext cx="22471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Делает программы по нашим правилам, обучает, поддерживает. Вопросы — Илье</a:t>
            </a:r>
            <a:endParaRPr lang="en-US" sz="950" dirty="0"/>
          </a:p>
        </p:txBody>
      </p:sp>
      <p:sp>
        <p:nvSpPr>
          <p:cNvPr id="51" name="note-card"/>
          <p:cNvSpPr/>
          <p:nvPr/>
        </p:nvSpPr>
        <p:spPr>
          <a:xfrm>
            <a:off x="548640" y="5870448"/>
            <a:ext cx="11091672" cy="457200"/>
          </a:xfrm>
          <a:prstGeom prst="roundRect">
            <a:avLst>
              <a:gd name="adj" fmla="val 24000"/>
            </a:avLst>
          </a:prstGeom>
          <a:solidFill>
            <a:srgbClr val="FDECEA"/>
          </a:solidFill>
          <a:ln w="9525">
            <a:solidFill>
              <a:srgbClr val="FDECEA"/>
            </a:solidFill>
            <a:prstDash val="solid"/>
          </a:ln>
        </p:spPr>
      </p:sp>
      <p:sp>
        <p:nvSpPr>
          <p:cNvPr id="52" name="note"/>
          <p:cNvSpPr txBox="1"/>
          <p:nvPr/>
        </p:nvSpPr>
        <p:spPr>
          <a:xfrm>
            <a:off x="822960" y="5870448"/>
            <a:ext cx="105430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Сколько времени это займёт у ответственного: 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час на разбор участка в начале, несколько часов на подбор примеров, 15–20 минут в день в две недели пробного периода. Остальное делает команда разработки.</a:t>
            </a:r>
            <a:endParaRPr lang="en-US" sz="1100" dirty="0"/>
          </a:p>
        </p:txBody>
      </p:sp>
      <p:sp>
        <p:nvSpPr>
          <p:cNvPr id="53" name="Text 1"/>
          <p:cNvSpPr/>
          <p:nvPr>
            <p:ph idx="103" type="body" hasCustomPrompt="1"/>
          </p:nvPr>
        </p:nvSpPr>
        <p:spPr>
          <a:xfrm>
            <a:off x="548640" y="1371600"/>
            <a:ext cx="11091672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1672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8D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6"/>
          <p:cNvSpPr/>
          <p:nvPr>
            <p:ph idx="107" type="title" hasCustomPrompt="1"/>
          </p:nvPr>
        </p:nvSpPr>
        <p:spPr>
          <a:xfrm>
            <a:off x="548640" y="2103120"/>
            <a:ext cx="7589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Что изменится в каждом отделе и что нужно собрать</a:t>
            </a:r>
            <a:endParaRPr lang="en-US" sz="3400" dirty="0"/>
          </a:p>
        </p:txBody>
      </p:sp>
      <p:sp>
        <p:nvSpPr>
          <p:cNvPr id="3" name="Text 6"/>
          <p:cNvSpPr/>
          <p:nvPr>
            <p:ph idx="108" type="body" hasCustomPrompt="1"/>
          </p:nvPr>
        </p:nvSpPr>
        <p:spPr>
          <a:xfrm>
            <a:off x="548640" y="3977640"/>
            <a:ext cx="7589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Девять участков. На каждом: что меняется в работе, какая польза и что нужно подготовить. Сроки: «до старта» — к понедельнику 27 октября, «первая неделя» — до 3 ноября.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11480"/>
            <a:ext cx="93543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Клиентский отдел</a:t>
            </a:r>
            <a:endParaRPr lang="en-US" sz="2800" dirty="0"/>
          </a:p>
        </p:txBody>
      </p:sp>
      <p:sp>
        <p:nvSpPr>
          <p:cNvPr id="3" name="mods"/>
          <p:cNvSpPr txBox="1"/>
          <p:nvPr/>
        </p:nvSpPr>
        <p:spPr>
          <a:xfrm>
            <a:off x="548640" y="120700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Улучшения 1, 10, 11, 12</a:t>
            </a:r>
            <a:endParaRPr lang="en-US" sz="1150" dirty="0"/>
          </a:p>
        </p:txBody>
      </p:sp>
      <p:sp>
        <p:nvSpPr>
          <p:cNvPr id="4" name="label"/>
          <p:cNvSpPr txBox="1"/>
          <p:nvPr/>
        </p:nvSpPr>
        <p:spPr>
          <a:xfrm>
            <a:off x="548640" y="1600200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chemeClr val="accent1"/>
                </a:solidFill>
              </a:rPr>
              <a:t>ЧТО МЕНЯЕТСЯ В РАБОТЕ</a:t>
            </a:r>
            <a:endParaRPr lang="en-US" sz="1050" dirty="0"/>
          </a:p>
        </p:txBody>
      </p:sp>
      <p:sp>
        <p:nvSpPr>
          <p:cNvPr id="5" name="change"/>
          <p:cNvSpPr txBox="1"/>
          <p:nvPr/>
        </p:nvSpPr>
        <p:spPr>
          <a:xfrm>
            <a:off x="548640" y="1920240"/>
            <a:ext cx="64922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Сейчас письмо клиента с вложениями менеджер переносит в бриф в Эль Базе руками. Станет: программа готовит черновик брифа и список вопросов клиенту, менеджер проверяет и правит.</a:t>
            </a:r>
            <a:endParaRPr lang="en-US" sz="12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Похожий прошлый заказ программа находит сама и подсказывает: это повтор, доработка или новое изделие.</a:t>
            </a:r>
            <a:endParaRPr lang="en-US" sz="12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Каждое утро — короткая сводка по закреплённым клиентам: тендер, новый продукт, выход в сеть. Повод позвонить первым.</a:t>
            </a:r>
            <a:endParaRPr lang="en-US" sz="12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Сроки по заявкам считаются сами; напоминание приходит до просрочки, а не после звонка клиента.</a:t>
            </a:r>
            <a:endParaRPr lang="en-US" sz="1250" dirty="0"/>
          </a:p>
        </p:txBody>
      </p:sp>
      <p:sp>
        <p:nvSpPr>
          <p:cNvPr id="6" name="benefit-card"/>
          <p:cNvSpPr/>
          <p:nvPr/>
        </p:nvSpPr>
        <p:spPr>
          <a:xfrm>
            <a:off x="548640" y="4983480"/>
            <a:ext cx="6492240" cy="1234440"/>
          </a:xfrm>
          <a:prstGeom prst="roundRect">
            <a:avLst>
              <a:gd name="adj" fmla="val 8889"/>
            </a:avLst>
          </a:prstGeom>
          <a:solidFill>
            <a:srgbClr val="FDECEA"/>
          </a:solidFill>
          <a:ln w="9525">
            <a:solidFill>
              <a:srgbClr val="FDECEA"/>
            </a:solidFill>
            <a:prstDash val="solid"/>
          </a:ln>
        </p:spPr>
      </p:sp>
      <p:sp>
        <p:nvSpPr>
          <p:cNvPr id="7" name="stat"/>
          <p:cNvSpPr txBox="1"/>
          <p:nvPr/>
        </p:nvSpPr>
        <p:spPr>
          <a:xfrm>
            <a:off x="822960" y="502920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34%</a:t>
            </a:r>
            <a:endParaRPr lang="en-US" sz="3400" dirty="0"/>
          </a:p>
        </p:txBody>
      </p:sp>
      <p:sp>
        <p:nvSpPr>
          <p:cNvPr id="8" name="stat-label"/>
          <p:cNvSpPr txBox="1"/>
          <p:nvPr/>
        </p:nvSpPr>
        <p:spPr>
          <a:xfrm>
            <a:off x="822960" y="5687568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брифов — «см. вложение» или «подойду объясню»</a:t>
            </a:r>
            <a:endParaRPr lang="en-US" sz="1150" dirty="0"/>
          </a:p>
        </p:txBody>
      </p:sp>
      <p:sp>
        <p:nvSpPr>
          <p:cNvPr id="9" name="benefit"/>
          <p:cNvSpPr txBox="1"/>
          <p:nvPr/>
        </p:nvSpPr>
        <p:spPr>
          <a:xfrm>
            <a:off x="3063240" y="5120640"/>
            <a:ext cx="3749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Польза. </a:t>
            </a:r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Меньше перепечатывания и поиска по папкам — больше времени на клиентов.</a:t>
            </a:r>
            <a:endParaRPr lang="en-US" sz="1300" dirty="0"/>
          </a:p>
        </p:txBody>
      </p:sp>
      <p:sp>
        <p:nvSpPr>
          <p:cNvPr id="10" name="tasks-card"/>
          <p:cNvSpPr/>
          <p:nvPr/>
        </p:nvSpPr>
        <p:spPr>
          <a:xfrm>
            <a:off x="7315200" y="1463040"/>
            <a:ext cx="4325112" cy="4754880"/>
          </a:xfrm>
          <a:prstGeom prst="roundRect">
            <a:avLst>
              <a:gd name="adj" fmla="val 2537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11" name="label"/>
          <p:cNvSpPr txBox="1"/>
          <p:nvPr/>
        </p:nvSpPr>
        <p:spPr>
          <a:xfrm>
            <a:off x="7589520" y="1691640"/>
            <a:ext cx="3776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2E7D32"/>
                </a:solidFill>
              </a:rPr>
              <a:t>ЧТО НУЖНО ПОДГОТОВИТЬ</a:t>
            </a:r>
            <a:endParaRPr lang="en-US" sz="1050" dirty="0"/>
          </a:p>
        </p:txBody>
      </p:sp>
      <p:sp>
        <p:nvSpPr>
          <p:cNvPr id="12" name="dot"/>
          <p:cNvSpPr/>
          <p:nvPr/>
        </p:nvSpPr>
        <p:spPr>
          <a:xfrm>
            <a:off x="7589520" y="208483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3" name="dot-text"/>
          <p:cNvSpPr txBox="1"/>
          <p:nvPr/>
        </p:nvSpPr>
        <p:spPr>
          <a:xfrm>
            <a:off x="758952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1</a:t>
            </a:r>
            <a:endParaRPr lang="en-US" sz="1150" dirty="0"/>
          </a:p>
        </p:txBody>
      </p:sp>
      <p:sp>
        <p:nvSpPr>
          <p:cNvPr id="14" name="task"/>
          <p:cNvSpPr txBox="1"/>
          <p:nvPr/>
        </p:nvSpPr>
        <p:spPr>
          <a:xfrm>
            <a:off x="8028432" y="205740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Список почтовых ящиков, которые программа будет читать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15" name="dot"/>
          <p:cNvSpPr/>
          <p:nvPr/>
        </p:nvSpPr>
        <p:spPr>
          <a:xfrm>
            <a:off x="7589520" y="281635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6" name="dot-text"/>
          <p:cNvSpPr txBox="1"/>
          <p:nvPr/>
        </p:nvSpPr>
        <p:spPr>
          <a:xfrm>
            <a:off x="758952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2</a:t>
            </a:r>
            <a:endParaRPr lang="en-US" sz="1150" dirty="0"/>
          </a:p>
        </p:txBody>
      </p:sp>
      <p:sp>
        <p:nvSpPr>
          <p:cNvPr id="17" name="task"/>
          <p:cNvSpPr txBox="1"/>
          <p:nvPr/>
        </p:nvSpPr>
        <p:spPr>
          <a:xfrm>
            <a:off x="8028432" y="278892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20 писем клиентов и брифы, которые по ним получились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первая неделя</a:t>
            </a:r>
            <a:endParaRPr lang="en-US" sz="1250" dirty="0"/>
          </a:p>
        </p:txBody>
      </p:sp>
      <p:sp>
        <p:nvSpPr>
          <p:cNvPr id="18" name="dot"/>
          <p:cNvSpPr/>
          <p:nvPr/>
        </p:nvSpPr>
        <p:spPr>
          <a:xfrm>
            <a:off x="7589520" y="354787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9" name="dot-text"/>
          <p:cNvSpPr txBox="1"/>
          <p:nvPr/>
        </p:nvSpPr>
        <p:spPr>
          <a:xfrm>
            <a:off x="7589520" y="354787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3</a:t>
            </a:r>
            <a:endParaRPr lang="en-US" sz="1150" dirty="0"/>
          </a:p>
        </p:txBody>
      </p:sp>
      <p:sp>
        <p:nvSpPr>
          <p:cNvPr id="20" name="task"/>
          <p:cNvSpPr txBox="1"/>
          <p:nvPr/>
        </p:nvSpPr>
        <p:spPr>
          <a:xfrm>
            <a:off x="8028432" y="352044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Список 34 ключевых клиентов: юрлицо, бренды, кто ведёт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21" name="dot"/>
          <p:cNvSpPr/>
          <p:nvPr/>
        </p:nvSpPr>
        <p:spPr>
          <a:xfrm>
            <a:off x="7589520" y="427939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2" name="dot-text"/>
          <p:cNvSpPr txBox="1"/>
          <p:nvPr/>
        </p:nvSpPr>
        <p:spPr>
          <a:xfrm>
            <a:off x="7589520" y="427939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4</a:t>
            </a:r>
            <a:endParaRPr lang="en-US" sz="1150" dirty="0"/>
          </a:p>
        </p:txBody>
      </p:sp>
      <p:sp>
        <p:nvSpPr>
          <p:cNvPr id="23" name="task"/>
          <p:cNvSpPr txBox="1"/>
          <p:nvPr/>
        </p:nvSpPr>
        <p:spPr>
          <a:xfrm>
            <a:off x="8028432" y="425196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Тендерные порталы клиентов и доступы к ним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первые две недели</a:t>
            </a:r>
            <a:endParaRPr lang="en-US" sz="1250" dirty="0"/>
          </a:p>
        </p:txBody>
      </p:sp>
      <p:sp>
        <p:nvSpPr>
          <p:cNvPr id="24" name="dot"/>
          <p:cNvSpPr/>
          <p:nvPr/>
        </p:nvSpPr>
        <p:spPr>
          <a:xfrm>
            <a:off x="7589520" y="501091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5" name="dot-text"/>
          <p:cNvSpPr txBox="1"/>
          <p:nvPr/>
        </p:nvSpPr>
        <p:spPr>
          <a:xfrm>
            <a:off x="7589520" y="501091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5</a:t>
            </a:r>
            <a:endParaRPr lang="en-US" sz="1150" dirty="0"/>
          </a:p>
        </p:txBody>
      </p:sp>
      <p:sp>
        <p:nvSpPr>
          <p:cNvPr id="26" name="task"/>
          <p:cNvSpPr txBox="1"/>
          <p:nvPr/>
        </p:nvSpPr>
        <p:spPr>
          <a:xfrm>
            <a:off x="8028432" y="498348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Кто первые 4 недели отмечает, какие новости полезны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27" name="owner"/>
          <p:cNvSpPr txBox="1"/>
          <p:nvPr/>
        </p:nvSpPr>
        <p:spPr>
          <a:xfrm>
            <a:off x="7589520" y="5742432"/>
            <a:ext cx="37764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rgbClr val="8A8D90"/>
                </a:solidFill>
              </a:rPr>
              <a:t>Ответственные: </a:t>
            </a:r>
            <a:pPr indent="0" marL="0">
              <a:buNone/>
            </a:pPr>
            <a:r>
              <a:rPr lang="en-US" sz="1100" b="1" dirty="0">
                <a:solidFill>
                  <a:srgbClr val="5E6163"/>
                </a:solidFill>
              </a:rPr>
              <a:t>Сергей Понявин, Татьяна Кащеева</a:t>
            </a:r>
            <a:endParaRPr lang="en-US" sz="1100" dirty="0"/>
          </a:p>
        </p:txBody>
      </p:sp>
      <p:sp>
        <p:nvSpPr>
          <p:cNvPr id="28" name="Text 1"/>
          <p:cNvSpPr/>
          <p:nvPr>
            <p:ph idx="103" type="body" hasCustomPrompt="1"/>
          </p:nvPr>
        </p:nvSpPr>
        <p:spPr>
          <a:xfrm>
            <a:off x="548640" y="1371600"/>
            <a:ext cx="11091672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1672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8D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11480"/>
            <a:ext cx="93543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Дизайн</a:t>
            </a:r>
            <a:endParaRPr lang="en-US" sz="2800" dirty="0"/>
          </a:p>
        </p:txBody>
      </p:sp>
      <p:sp>
        <p:nvSpPr>
          <p:cNvPr id="3" name="mods"/>
          <p:cNvSpPr txBox="1"/>
          <p:nvPr/>
        </p:nvSpPr>
        <p:spPr>
          <a:xfrm>
            <a:off x="548640" y="120700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Улучшение 2</a:t>
            </a:r>
            <a:endParaRPr lang="en-US" sz="1150" dirty="0"/>
          </a:p>
        </p:txBody>
      </p:sp>
      <p:sp>
        <p:nvSpPr>
          <p:cNvPr id="4" name="label"/>
          <p:cNvSpPr txBox="1"/>
          <p:nvPr/>
        </p:nvSpPr>
        <p:spPr>
          <a:xfrm>
            <a:off x="548640" y="1600200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chemeClr val="accent1"/>
                </a:solidFill>
              </a:rPr>
              <a:t>ЧТО МЕНЯЕТСЯ В РАБОТЕ</a:t>
            </a:r>
            <a:endParaRPr lang="en-US" sz="1050" dirty="0"/>
          </a:p>
        </p:txBody>
      </p:sp>
      <p:sp>
        <p:nvSpPr>
          <p:cNvPr id="5" name="change"/>
          <p:cNvSpPr txBox="1"/>
          <p:nvPr/>
        </p:nvSpPr>
        <p:spPr>
          <a:xfrm>
            <a:off x="548640" y="1920240"/>
            <a:ext cx="64922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Сейчас под каждый заказ продукт и стойка собираются в сцене заново. Станет: один раз собираем библиотеку 3D-моделей продукта с настоящими этикетками и типовых частей стоек — дальше берём готовое.</a:t>
            </a:r>
            <a:endParaRPr lang="en-US" sz="12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Расстановку продукта по планограмме и картинки с разных ракурсов, в разных цветах, на прозрачном фоне делает программа, пакетом.</a:t>
            </a:r>
            <a:endParaRPr lang="en-US" sz="12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Варианты направлений для клиента — из серой 3D-сцены за минуты, в привычных 3ds Max и V-Ray; правки — по частям, без пересчёта всей картинки.</a:t>
            </a:r>
            <a:endParaRPr lang="en-US" sz="12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Продукт и логотип бренда программа никогда не «дорисовывает» — только из нашей 3D-модели.</a:t>
            </a:r>
            <a:endParaRPr lang="en-US" sz="1250" dirty="0"/>
          </a:p>
        </p:txBody>
      </p:sp>
      <p:sp>
        <p:nvSpPr>
          <p:cNvPr id="6" name="benefit-card"/>
          <p:cNvSpPr/>
          <p:nvPr/>
        </p:nvSpPr>
        <p:spPr>
          <a:xfrm>
            <a:off x="548640" y="4983480"/>
            <a:ext cx="6492240" cy="1234440"/>
          </a:xfrm>
          <a:prstGeom prst="roundRect">
            <a:avLst>
              <a:gd name="adj" fmla="val 8889"/>
            </a:avLst>
          </a:prstGeom>
          <a:solidFill>
            <a:srgbClr val="FDECEA"/>
          </a:solidFill>
          <a:ln w="9525">
            <a:solidFill>
              <a:srgbClr val="FDECEA"/>
            </a:solidFill>
            <a:prstDash val="solid"/>
          </a:ln>
        </p:spPr>
      </p:sp>
      <p:sp>
        <p:nvSpPr>
          <p:cNvPr id="7" name="stat"/>
          <p:cNvSpPr txBox="1"/>
          <p:nvPr/>
        </p:nvSpPr>
        <p:spPr>
          <a:xfrm>
            <a:off x="822960" y="502920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45%</a:t>
            </a:r>
            <a:endParaRPr lang="en-US" sz="3400" dirty="0"/>
          </a:p>
        </p:txBody>
      </p:sp>
      <p:sp>
        <p:nvSpPr>
          <p:cNvPr id="8" name="stat-label"/>
          <p:cNvSpPr txBox="1"/>
          <p:nvPr/>
        </p:nvSpPr>
        <p:spPr>
          <a:xfrm>
            <a:off x="822960" y="5687568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работ дизайна — доработки (отчёты за 2026 год)</a:t>
            </a:r>
            <a:endParaRPr lang="en-US" sz="1150" dirty="0"/>
          </a:p>
        </p:txBody>
      </p:sp>
      <p:sp>
        <p:nvSpPr>
          <p:cNvPr id="9" name="benefit"/>
          <p:cNvSpPr txBox="1"/>
          <p:nvPr/>
        </p:nvSpPr>
        <p:spPr>
          <a:xfrm>
            <a:off x="3063240" y="5120640"/>
            <a:ext cx="3749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Польза. </a:t>
            </a:r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Дизайнер придумывает и выбирает, а не расставляет и перерисовывает; правки — минуты вместо часов.</a:t>
            </a:r>
            <a:endParaRPr lang="en-US" sz="1300" dirty="0"/>
          </a:p>
        </p:txBody>
      </p:sp>
      <p:sp>
        <p:nvSpPr>
          <p:cNvPr id="10" name="tasks-card"/>
          <p:cNvSpPr/>
          <p:nvPr/>
        </p:nvSpPr>
        <p:spPr>
          <a:xfrm>
            <a:off x="7315200" y="1463040"/>
            <a:ext cx="4325112" cy="4754880"/>
          </a:xfrm>
          <a:prstGeom prst="roundRect">
            <a:avLst>
              <a:gd name="adj" fmla="val 2537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11" name="label"/>
          <p:cNvSpPr txBox="1"/>
          <p:nvPr/>
        </p:nvSpPr>
        <p:spPr>
          <a:xfrm>
            <a:off x="7589520" y="1691640"/>
            <a:ext cx="3776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2E7D32"/>
                </a:solidFill>
              </a:rPr>
              <a:t>ЧТО НУЖНО ПОДГОТОВИТЬ</a:t>
            </a:r>
            <a:endParaRPr lang="en-US" sz="1050" dirty="0"/>
          </a:p>
        </p:txBody>
      </p:sp>
      <p:sp>
        <p:nvSpPr>
          <p:cNvPr id="12" name="dot"/>
          <p:cNvSpPr/>
          <p:nvPr/>
        </p:nvSpPr>
        <p:spPr>
          <a:xfrm>
            <a:off x="7589520" y="208483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3" name="dot-text"/>
          <p:cNvSpPr txBox="1"/>
          <p:nvPr/>
        </p:nvSpPr>
        <p:spPr>
          <a:xfrm>
            <a:off x="758952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1</a:t>
            </a:r>
            <a:endParaRPr lang="en-US" sz="1150" dirty="0"/>
          </a:p>
        </p:txBody>
      </p:sp>
      <p:sp>
        <p:nvSpPr>
          <p:cNvPr id="14" name="task"/>
          <p:cNvSpPr txBox="1"/>
          <p:nvPr/>
        </p:nvSpPr>
        <p:spPr>
          <a:xfrm>
            <a:off x="8028432" y="205740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Удалённый доступ к компьютеру дизайнера с 3ds Max (версия 2022 или новее)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15" name="dot"/>
          <p:cNvSpPr/>
          <p:nvPr/>
        </p:nvSpPr>
        <p:spPr>
          <a:xfrm>
            <a:off x="7589520" y="281635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6" name="dot-text"/>
          <p:cNvSpPr txBox="1"/>
          <p:nvPr/>
        </p:nvSpPr>
        <p:spPr>
          <a:xfrm>
            <a:off x="758952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2</a:t>
            </a:r>
            <a:endParaRPr lang="en-US" sz="1150" dirty="0"/>
          </a:p>
        </p:txBody>
      </p:sp>
      <p:sp>
        <p:nvSpPr>
          <p:cNvPr id="17" name="task"/>
          <p:cNvSpPr txBox="1"/>
          <p:nvPr/>
        </p:nvSpPr>
        <p:spPr>
          <a:xfrm>
            <a:off x="8028432" y="278892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Сцены 3–5 стоек, фото продукта и брендбуки — до 30 позиций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18" name="dot"/>
          <p:cNvSpPr/>
          <p:nvPr/>
        </p:nvSpPr>
        <p:spPr>
          <a:xfrm>
            <a:off x="7589520" y="354787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9" name="dot-text"/>
          <p:cNvSpPr txBox="1"/>
          <p:nvPr/>
        </p:nvSpPr>
        <p:spPr>
          <a:xfrm>
            <a:off x="7589520" y="354787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3</a:t>
            </a:r>
            <a:endParaRPr lang="en-US" sz="1150" dirty="0"/>
          </a:p>
        </p:txBody>
      </p:sp>
      <p:sp>
        <p:nvSpPr>
          <p:cNvPr id="20" name="task"/>
          <p:cNvSpPr txBox="1"/>
          <p:nvPr/>
        </p:nvSpPr>
        <p:spPr>
          <a:xfrm>
            <a:off x="8028432" y="352044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Решение: можно ли отправлять макеты брендов во внешние программы (ограничения NDA)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21" name="dot"/>
          <p:cNvSpPr/>
          <p:nvPr/>
        </p:nvSpPr>
        <p:spPr>
          <a:xfrm>
            <a:off x="7589520" y="427939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2" name="dot-text"/>
          <p:cNvSpPr txBox="1"/>
          <p:nvPr/>
        </p:nvSpPr>
        <p:spPr>
          <a:xfrm>
            <a:off x="7589520" y="427939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4</a:t>
            </a:r>
            <a:endParaRPr lang="en-US" sz="1150" dirty="0"/>
          </a:p>
        </p:txBody>
      </p:sp>
      <p:sp>
        <p:nvSpPr>
          <p:cNvPr id="23" name="task"/>
          <p:cNvSpPr txBox="1"/>
          <p:nvPr/>
        </p:nvSpPr>
        <p:spPr>
          <a:xfrm>
            <a:off x="8028432" y="425196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Дизайнер на согласование и обучение — до 2 часов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по графику</a:t>
            </a:r>
            <a:endParaRPr lang="en-US" sz="1250" dirty="0"/>
          </a:p>
        </p:txBody>
      </p:sp>
      <p:sp>
        <p:nvSpPr>
          <p:cNvPr id="24" name="owner"/>
          <p:cNvSpPr txBox="1"/>
          <p:nvPr/>
        </p:nvSpPr>
        <p:spPr>
          <a:xfrm>
            <a:off x="7589520" y="5742432"/>
            <a:ext cx="37764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rgbClr val="8A8D90"/>
                </a:solidFill>
              </a:rPr>
              <a:t>Ответственный: </a:t>
            </a:r>
            <a:pPr indent="0" marL="0">
              <a:buNone/>
            </a:pPr>
            <a:r>
              <a:rPr lang="en-US" sz="1100" b="1" dirty="0">
                <a:solidFill>
                  <a:srgbClr val="5E6163"/>
                </a:solidFill>
              </a:rPr>
              <a:t>Виктория Калинина</a:t>
            </a:r>
            <a:endParaRPr lang="en-US" sz="1100" dirty="0"/>
          </a:p>
        </p:txBody>
      </p:sp>
      <p:sp>
        <p:nvSpPr>
          <p:cNvPr id="25" name="Text 1"/>
          <p:cNvSpPr/>
          <p:nvPr>
            <p:ph idx="103" type="body" hasCustomPrompt="1"/>
          </p:nvPr>
        </p:nvSpPr>
        <p:spPr>
          <a:xfrm>
            <a:off x="548640" y="1371600"/>
            <a:ext cx="11091672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1672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8D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11480"/>
            <a:ext cx="93543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КБ НСПМ: пластик и металл (SolidWorks)</a:t>
            </a:r>
            <a:endParaRPr lang="en-US" sz="2800" dirty="0"/>
          </a:p>
        </p:txBody>
      </p:sp>
      <p:sp>
        <p:nvSpPr>
          <p:cNvPr id="3" name="mods"/>
          <p:cNvSpPr txBox="1"/>
          <p:nvPr/>
        </p:nvSpPr>
        <p:spPr>
          <a:xfrm>
            <a:off x="548640" y="120700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Улучшение 3</a:t>
            </a:r>
            <a:endParaRPr lang="en-US" sz="1150" dirty="0"/>
          </a:p>
        </p:txBody>
      </p:sp>
      <p:sp>
        <p:nvSpPr>
          <p:cNvPr id="4" name="label"/>
          <p:cNvSpPr txBox="1"/>
          <p:nvPr/>
        </p:nvSpPr>
        <p:spPr>
          <a:xfrm>
            <a:off x="548640" y="1600200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chemeClr val="accent1"/>
                </a:solidFill>
              </a:rPr>
              <a:t>ЧТО МЕНЯЕТСЯ В РАБОТЕ</a:t>
            </a:r>
            <a:endParaRPr lang="en-US" sz="1050" dirty="0"/>
          </a:p>
        </p:txBody>
      </p:sp>
      <p:sp>
        <p:nvSpPr>
          <p:cNvPr id="5" name="change"/>
          <p:cNvSpPr txBox="1"/>
          <p:nvPr/>
        </p:nvSpPr>
        <p:spPr>
          <a:xfrm>
            <a:off x="548640" y="1920240"/>
            <a:ext cx="64922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Сейчас размеры деталей набиваются в свойства руками, и у каждой пятой детали они расходятся с моделью. Станет: размеры берутся из самой модели — источник ошибок в спецификации исчезает.</a:t>
            </a:r>
            <a:endParaRPr lang="en-US" sz="12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«Таблица Общая» собирается из модели сама и уходит в расчёт по кнопке; перед отправкой — список расхождений.</a:t>
            </a:r>
            <a:endParaRPr lang="en-US" sz="12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Развёртки и чертежи в PDF — пакетом, одним действием.</a:t>
            </a:r>
            <a:endParaRPr lang="en-US" sz="12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Типовая стойка 600×400×1600 строится по заданным размерам; конструктор проверяет и дорабатывает, а не строит с нуля.</a:t>
            </a:r>
            <a:endParaRPr lang="en-US" sz="1250" dirty="0"/>
          </a:p>
        </p:txBody>
      </p:sp>
      <p:sp>
        <p:nvSpPr>
          <p:cNvPr id="6" name="benefit-card"/>
          <p:cNvSpPr/>
          <p:nvPr/>
        </p:nvSpPr>
        <p:spPr>
          <a:xfrm>
            <a:off x="548640" y="4983480"/>
            <a:ext cx="6492240" cy="1234440"/>
          </a:xfrm>
          <a:prstGeom prst="roundRect">
            <a:avLst>
              <a:gd name="adj" fmla="val 8889"/>
            </a:avLst>
          </a:prstGeom>
          <a:solidFill>
            <a:srgbClr val="FDECEA"/>
          </a:solidFill>
          <a:ln w="9525">
            <a:solidFill>
              <a:srgbClr val="FDECEA"/>
            </a:solidFill>
            <a:prstDash val="solid"/>
          </a:ln>
        </p:spPr>
      </p:sp>
      <p:sp>
        <p:nvSpPr>
          <p:cNvPr id="7" name="stat"/>
          <p:cNvSpPr txBox="1"/>
          <p:nvPr/>
        </p:nvSpPr>
        <p:spPr>
          <a:xfrm>
            <a:off x="822960" y="502920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14–24%</a:t>
            </a:r>
            <a:endParaRPr lang="en-US" sz="3400" dirty="0"/>
          </a:p>
        </p:txBody>
      </p:sp>
      <p:sp>
        <p:nvSpPr>
          <p:cNvPr id="8" name="stat-label"/>
          <p:cNvSpPr txBox="1"/>
          <p:nvPr/>
        </p:nvSpPr>
        <p:spPr>
          <a:xfrm>
            <a:off x="822960" y="5687568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деталей: размеры в свойствах не совпадают с моделью</a:t>
            </a:r>
            <a:endParaRPr lang="en-US" sz="1150" dirty="0"/>
          </a:p>
        </p:txBody>
      </p:sp>
      <p:sp>
        <p:nvSpPr>
          <p:cNvPr id="9" name="benefit"/>
          <p:cNvSpPr txBox="1"/>
          <p:nvPr/>
        </p:nvSpPr>
        <p:spPr>
          <a:xfrm>
            <a:off x="3063240" y="5120640"/>
            <a:ext cx="3749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Польза. </a:t>
            </a:r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Нестандарт остаётся за конструктором, рутина — за программой.</a:t>
            </a:r>
            <a:endParaRPr lang="en-US" sz="1300" dirty="0"/>
          </a:p>
        </p:txBody>
      </p:sp>
      <p:sp>
        <p:nvSpPr>
          <p:cNvPr id="10" name="tasks-card"/>
          <p:cNvSpPr/>
          <p:nvPr/>
        </p:nvSpPr>
        <p:spPr>
          <a:xfrm>
            <a:off x="7315200" y="1463040"/>
            <a:ext cx="4325112" cy="4754880"/>
          </a:xfrm>
          <a:prstGeom prst="roundRect">
            <a:avLst>
              <a:gd name="adj" fmla="val 2537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11" name="label"/>
          <p:cNvSpPr txBox="1"/>
          <p:nvPr/>
        </p:nvSpPr>
        <p:spPr>
          <a:xfrm>
            <a:off x="7589520" y="1691640"/>
            <a:ext cx="3776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2E7D32"/>
                </a:solidFill>
              </a:rPr>
              <a:t>ЧТО НУЖНО ПОДГОТОВИТЬ</a:t>
            </a:r>
            <a:endParaRPr lang="en-US" sz="1050" dirty="0"/>
          </a:p>
        </p:txBody>
      </p:sp>
      <p:sp>
        <p:nvSpPr>
          <p:cNvPr id="12" name="dot"/>
          <p:cNvSpPr/>
          <p:nvPr/>
        </p:nvSpPr>
        <p:spPr>
          <a:xfrm>
            <a:off x="7589520" y="208483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3" name="dot-text"/>
          <p:cNvSpPr txBox="1"/>
          <p:nvPr/>
        </p:nvSpPr>
        <p:spPr>
          <a:xfrm>
            <a:off x="758952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1</a:t>
            </a:r>
            <a:endParaRPr lang="en-US" sz="1150" dirty="0"/>
          </a:p>
        </p:txBody>
      </p:sp>
      <p:sp>
        <p:nvSpPr>
          <p:cNvPr id="14" name="task"/>
          <p:cNvSpPr txBox="1"/>
          <p:nvPr/>
        </p:nvSpPr>
        <p:spPr>
          <a:xfrm>
            <a:off x="8028432" y="205740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Удалённый доступ к одному компьютеру с SolidWorks (работа на копиях файлов)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15" name="dot"/>
          <p:cNvSpPr/>
          <p:nvPr/>
        </p:nvSpPr>
        <p:spPr>
          <a:xfrm>
            <a:off x="7589520" y="281635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6" name="dot-text"/>
          <p:cNvSpPr txBox="1"/>
          <p:nvPr/>
        </p:nvSpPr>
        <p:spPr>
          <a:xfrm>
            <a:off x="758952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2</a:t>
            </a:r>
            <a:endParaRPr lang="en-US" sz="1150" dirty="0"/>
          </a:p>
        </p:txBody>
      </p:sp>
      <p:sp>
        <p:nvSpPr>
          <p:cNvPr id="17" name="task"/>
          <p:cNvSpPr txBox="1"/>
          <p:nvPr/>
        </p:nvSpPr>
        <p:spPr>
          <a:xfrm>
            <a:off x="8028432" y="278892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20 моделей и принятые по ним спецификации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18" name="dot"/>
          <p:cNvSpPr/>
          <p:nvPr/>
        </p:nvSpPr>
        <p:spPr>
          <a:xfrm>
            <a:off x="7589520" y="354787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9" name="dot-text"/>
          <p:cNvSpPr txBox="1"/>
          <p:nvPr/>
        </p:nvSpPr>
        <p:spPr>
          <a:xfrm>
            <a:off x="7589520" y="354787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3</a:t>
            </a:r>
            <a:endParaRPr lang="en-US" sz="1150" dirty="0"/>
          </a:p>
        </p:txBody>
      </p:sp>
      <p:sp>
        <p:nvSpPr>
          <p:cNvPr id="20" name="task"/>
          <p:cNvSpPr txBox="1"/>
          <p:nvPr/>
        </p:nvSpPr>
        <p:spPr>
          <a:xfrm>
            <a:off x="8028432" y="352044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В каком виде «Таблица Общая» уходит в расчёт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21" name="dot"/>
          <p:cNvSpPr/>
          <p:nvPr/>
        </p:nvSpPr>
        <p:spPr>
          <a:xfrm>
            <a:off x="7589520" y="427939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2" name="dot-text"/>
          <p:cNvSpPr txBox="1"/>
          <p:nvPr/>
        </p:nvSpPr>
        <p:spPr>
          <a:xfrm>
            <a:off x="7589520" y="427939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4</a:t>
            </a:r>
            <a:endParaRPr lang="en-US" sz="1150" dirty="0"/>
          </a:p>
        </p:txBody>
      </p:sp>
      <p:sp>
        <p:nvSpPr>
          <p:cNvPr id="23" name="task"/>
          <p:cNvSpPr txBox="1"/>
          <p:nvPr/>
        </p:nvSpPr>
        <p:spPr>
          <a:xfrm>
            <a:off x="8028432" y="425196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Модели стоек 600×400×1600 из 5–10 прошлых заказов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первая неделя</a:t>
            </a:r>
            <a:endParaRPr lang="en-US" sz="1250" dirty="0"/>
          </a:p>
        </p:txBody>
      </p:sp>
      <p:sp>
        <p:nvSpPr>
          <p:cNvPr id="24" name="dot"/>
          <p:cNvSpPr/>
          <p:nvPr/>
        </p:nvSpPr>
        <p:spPr>
          <a:xfrm>
            <a:off x="7589520" y="501091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5" name="dot-text"/>
          <p:cNvSpPr txBox="1"/>
          <p:nvPr/>
        </p:nvSpPr>
        <p:spPr>
          <a:xfrm>
            <a:off x="7589520" y="501091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5</a:t>
            </a:r>
            <a:endParaRPr lang="en-US" sz="1150" dirty="0"/>
          </a:p>
        </p:txBody>
      </p:sp>
      <p:sp>
        <p:nvSpPr>
          <p:cNvPr id="26" name="task"/>
          <p:cNvSpPr txBox="1"/>
          <p:nvPr/>
        </p:nvSpPr>
        <p:spPr>
          <a:xfrm>
            <a:off x="8028432" y="498348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Конструктор на согласование — до 2 часов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по графику</a:t>
            </a:r>
            <a:endParaRPr lang="en-US" sz="1250" dirty="0"/>
          </a:p>
        </p:txBody>
      </p:sp>
      <p:sp>
        <p:nvSpPr>
          <p:cNvPr id="27" name="owner"/>
          <p:cNvSpPr txBox="1"/>
          <p:nvPr/>
        </p:nvSpPr>
        <p:spPr>
          <a:xfrm>
            <a:off x="7589520" y="5742432"/>
            <a:ext cx="37764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rgbClr val="8A8D90"/>
                </a:solidFill>
              </a:rPr>
              <a:t>Ответственный: </a:t>
            </a:r>
            <a:pPr indent="0" marL="0">
              <a:buNone/>
            </a:pPr>
            <a:r>
              <a:rPr lang="en-US" sz="1100" b="1" dirty="0">
                <a:solidFill>
                  <a:srgbClr val="5E6163"/>
                </a:solidFill>
              </a:rPr>
              <a:t>Александр Кравцов</a:t>
            </a:r>
            <a:endParaRPr lang="en-US" sz="1100" dirty="0"/>
          </a:p>
        </p:txBody>
      </p:sp>
      <p:sp>
        <p:nvSpPr>
          <p:cNvPr id="28" name="Text 1"/>
          <p:cNvSpPr/>
          <p:nvPr>
            <p:ph idx="103" type="body" hasCustomPrompt="1"/>
          </p:nvPr>
        </p:nvSpPr>
        <p:spPr>
          <a:xfrm>
            <a:off x="548640" y="1371600"/>
            <a:ext cx="11091672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1672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8D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11480"/>
            <a:ext cx="93543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КБ СПМ: картон (nanoCAD)</a:t>
            </a:r>
            <a:endParaRPr lang="en-US" sz="2800" dirty="0"/>
          </a:p>
        </p:txBody>
      </p:sp>
      <p:sp>
        <p:nvSpPr>
          <p:cNvPr id="3" name="mods"/>
          <p:cNvSpPr txBox="1"/>
          <p:nvPr/>
        </p:nvSpPr>
        <p:spPr>
          <a:xfrm>
            <a:off x="548640" y="120700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Улучшение 4</a:t>
            </a:r>
            <a:endParaRPr lang="en-US" sz="1150" dirty="0"/>
          </a:p>
        </p:txBody>
      </p:sp>
      <p:sp>
        <p:nvSpPr>
          <p:cNvPr id="4" name="label"/>
          <p:cNvSpPr txBox="1"/>
          <p:nvPr/>
        </p:nvSpPr>
        <p:spPr>
          <a:xfrm>
            <a:off x="548640" y="1600200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chemeClr val="accent1"/>
                </a:solidFill>
              </a:rPr>
              <a:t>ЧТО МЕНЯЕТСЯ В РАБОТЕ</a:t>
            </a:r>
            <a:endParaRPr lang="en-US" sz="1050" dirty="0"/>
          </a:p>
        </p:txBody>
      </p:sp>
      <p:sp>
        <p:nvSpPr>
          <p:cNvPr id="5" name="change"/>
          <p:cNvSpPr txBox="1"/>
          <p:nvPr/>
        </p:nvSpPr>
        <p:spPr>
          <a:xfrm>
            <a:off x="548640" y="1920240"/>
            <a:ext cx="64922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Метраж реза и биговки, скотч, клей, размер заготовки программа считает из файла чертежа по нашему стандарту слоёв — уже проверили на наших файлах, цифры совпадают.</a:t>
            </a:r>
            <a:endParaRPr lang="en-US" sz="12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Раскладка на лист для расчёта — автоматически, без отдельной заявки в КБ.</a:t>
            </a:r>
            <a:endParaRPr lang="en-US" sz="12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Из одной развёртки — чертежи «расчёт», «раскладка», «вёрстка», «штамп» по нашим шаблонам, одним действием.</a:t>
            </a:r>
            <a:endParaRPr lang="en-US" sz="12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Стандарт слоёв и nanoCAD остаются — переучиваться не нужно.</a:t>
            </a:r>
            <a:endParaRPr lang="en-US" sz="1250" dirty="0"/>
          </a:p>
        </p:txBody>
      </p:sp>
      <p:sp>
        <p:nvSpPr>
          <p:cNvPr id="6" name="benefit-card"/>
          <p:cNvSpPr/>
          <p:nvPr/>
        </p:nvSpPr>
        <p:spPr>
          <a:xfrm>
            <a:off x="548640" y="4983480"/>
            <a:ext cx="6492240" cy="1234440"/>
          </a:xfrm>
          <a:prstGeom prst="roundRect">
            <a:avLst>
              <a:gd name="adj" fmla="val 8889"/>
            </a:avLst>
          </a:prstGeom>
          <a:solidFill>
            <a:srgbClr val="FDECEA"/>
          </a:solidFill>
          <a:ln w="9525">
            <a:solidFill>
              <a:srgbClr val="FDECEA"/>
            </a:solidFill>
            <a:prstDash val="solid"/>
          </a:ln>
        </p:spPr>
      </p:sp>
      <p:sp>
        <p:nvSpPr>
          <p:cNvPr id="7" name="stat"/>
          <p:cNvSpPr txBox="1"/>
          <p:nvPr/>
        </p:nvSpPr>
        <p:spPr>
          <a:xfrm>
            <a:off x="822960" y="502920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384</a:t>
            </a:r>
            <a:endParaRPr lang="en-US" sz="3400" dirty="0"/>
          </a:p>
        </p:txBody>
      </p:sp>
      <p:sp>
        <p:nvSpPr>
          <p:cNvPr id="8" name="stat-label"/>
          <p:cNvSpPr txBox="1"/>
          <p:nvPr/>
        </p:nvSpPr>
        <p:spPr>
          <a:xfrm>
            <a:off x="822960" y="5687568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«раскладки для расчёта» в год — только ради числа листов</a:t>
            </a:r>
            <a:endParaRPr lang="en-US" sz="1150" dirty="0"/>
          </a:p>
        </p:txBody>
      </p:sp>
      <p:sp>
        <p:nvSpPr>
          <p:cNvPr id="9" name="benefit"/>
          <p:cNvSpPr txBox="1"/>
          <p:nvPr/>
        </p:nvSpPr>
        <p:spPr>
          <a:xfrm>
            <a:off x="3063240" y="5120640"/>
            <a:ext cx="3749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Польза. </a:t>
            </a:r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Пять чертежей на изделие — минуты вместо часов.</a:t>
            </a:r>
            <a:endParaRPr lang="en-US" sz="1300" dirty="0"/>
          </a:p>
        </p:txBody>
      </p:sp>
      <p:sp>
        <p:nvSpPr>
          <p:cNvPr id="10" name="tasks-card"/>
          <p:cNvSpPr/>
          <p:nvPr/>
        </p:nvSpPr>
        <p:spPr>
          <a:xfrm>
            <a:off x="7315200" y="1463040"/>
            <a:ext cx="4325112" cy="4754880"/>
          </a:xfrm>
          <a:prstGeom prst="roundRect">
            <a:avLst>
              <a:gd name="adj" fmla="val 2537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11" name="label"/>
          <p:cNvSpPr txBox="1"/>
          <p:nvPr/>
        </p:nvSpPr>
        <p:spPr>
          <a:xfrm>
            <a:off x="7589520" y="1691640"/>
            <a:ext cx="3776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2E7D32"/>
                </a:solidFill>
              </a:rPr>
              <a:t>ЧТО НУЖНО ПОДГОТОВИТЬ</a:t>
            </a:r>
            <a:endParaRPr lang="en-US" sz="1050" dirty="0"/>
          </a:p>
        </p:txBody>
      </p:sp>
      <p:sp>
        <p:nvSpPr>
          <p:cNvPr id="12" name="dot"/>
          <p:cNvSpPr/>
          <p:nvPr/>
        </p:nvSpPr>
        <p:spPr>
          <a:xfrm>
            <a:off x="7589520" y="208483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3" name="dot-text"/>
          <p:cNvSpPr txBox="1"/>
          <p:nvPr/>
        </p:nvSpPr>
        <p:spPr>
          <a:xfrm>
            <a:off x="758952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1</a:t>
            </a:r>
            <a:endParaRPr lang="en-US" sz="1150" dirty="0"/>
          </a:p>
        </p:txBody>
      </p:sp>
      <p:sp>
        <p:nvSpPr>
          <p:cNvPr id="14" name="task"/>
          <p:cNvSpPr txBox="1"/>
          <p:nvPr/>
        </p:nvSpPr>
        <p:spPr>
          <a:xfrm>
            <a:off x="8028432" y="205740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Удалённый доступ к компьютеру с nanoCAD; версия программы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15" name="dot"/>
          <p:cNvSpPr/>
          <p:nvPr/>
        </p:nvSpPr>
        <p:spPr>
          <a:xfrm>
            <a:off x="7589520" y="281635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6" name="dot-text"/>
          <p:cNvSpPr txBox="1"/>
          <p:nvPr/>
        </p:nvSpPr>
        <p:spPr>
          <a:xfrm>
            <a:off x="758952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2</a:t>
            </a:r>
            <a:endParaRPr lang="en-US" sz="1150" dirty="0"/>
          </a:p>
        </p:txBody>
      </p:sp>
      <p:sp>
        <p:nvSpPr>
          <p:cNvPr id="17" name="task"/>
          <p:cNvSpPr txBox="1"/>
          <p:nvPr/>
        </p:nvSpPr>
        <p:spPr>
          <a:xfrm>
            <a:off x="8028432" y="278892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10 изделий с принятыми чертежами и шаблоны чертежей отдела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18" name="dot"/>
          <p:cNvSpPr/>
          <p:nvPr/>
        </p:nvSpPr>
        <p:spPr>
          <a:xfrm>
            <a:off x="7589520" y="354787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9" name="dot-text"/>
          <p:cNvSpPr txBox="1"/>
          <p:nvPr/>
        </p:nvSpPr>
        <p:spPr>
          <a:xfrm>
            <a:off x="7589520" y="354787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3</a:t>
            </a:r>
            <a:endParaRPr lang="en-US" sz="1150" dirty="0"/>
          </a:p>
        </p:txBody>
      </p:sp>
      <p:sp>
        <p:nvSpPr>
          <p:cNvPr id="20" name="task"/>
          <p:cNvSpPr txBox="1"/>
          <p:nvPr/>
        </p:nvSpPr>
        <p:spPr>
          <a:xfrm>
            <a:off x="8028432" y="352044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Форматы листа и ограничения раскладки для расчёта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21" name="owner"/>
          <p:cNvSpPr txBox="1"/>
          <p:nvPr/>
        </p:nvSpPr>
        <p:spPr>
          <a:xfrm>
            <a:off x="7589520" y="5742432"/>
            <a:ext cx="37764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rgbClr val="8A8D90"/>
                </a:solidFill>
              </a:rPr>
              <a:t>Ответственный: </a:t>
            </a:r>
            <a:pPr indent="0" marL="0">
              <a:buNone/>
            </a:pPr>
            <a:r>
              <a:rPr lang="en-US" sz="1100" b="1" dirty="0">
                <a:solidFill>
                  <a:srgbClr val="5E6163"/>
                </a:solidFill>
              </a:rPr>
              <a:t>Андрей Каменских</a:t>
            </a:r>
            <a:endParaRPr lang="en-US" sz="1100" dirty="0"/>
          </a:p>
        </p:txBody>
      </p:sp>
      <p:sp>
        <p:nvSpPr>
          <p:cNvPr id="22" name="Text 1"/>
          <p:cNvSpPr/>
          <p:nvPr>
            <p:ph idx="103" type="body" hasCustomPrompt="1"/>
          </p:nvPr>
        </p:nvSpPr>
        <p:spPr>
          <a:xfrm>
            <a:off x="548640" y="1371600"/>
            <a:ext cx="11091672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1672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8D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11480"/>
            <a:ext cx="93543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Продакшн-отделы: расчёт и смета</a:t>
            </a:r>
            <a:endParaRPr lang="en-US" sz="2800" dirty="0"/>
          </a:p>
        </p:txBody>
      </p:sp>
      <p:sp>
        <p:nvSpPr>
          <p:cNvPr id="3" name="mods"/>
          <p:cNvSpPr txBox="1"/>
          <p:nvPr/>
        </p:nvSpPr>
        <p:spPr>
          <a:xfrm>
            <a:off x="548640" y="120700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Улучшение 5</a:t>
            </a:r>
            <a:endParaRPr lang="en-US" sz="1150" dirty="0"/>
          </a:p>
        </p:txBody>
      </p:sp>
      <p:sp>
        <p:nvSpPr>
          <p:cNvPr id="4" name="label"/>
          <p:cNvSpPr txBox="1"/>
          <p:nvPr/>
        </p:nvSpPr>
        <p:spPr>
          <a:xfrm>
            <a:off x="548640" y="1600200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chemeClr val="accent1"/>
                </a:solidFill>
              </a:rPr>
              <a:t>ЧТО МЕНЯЕТСЯ В РАБОТЕ</a:t>
            </a:r>
            <a:endParaRPr lang="en-US" sz="1050" dirty="0"/>
          </a:p>
        </p:txBody>
      </p:sp>
      <p:sp>
        <p:nvSpPr>
          <p:cNvPr id="5" name="change"/>
          <p:cNvSpPr txBox="1"/>
          <p:nvPr/>
        </p:nvSpPr>
        <p:spPr>
          <a:xfrm>
            <a:off x="548640" y="1920240"/>
            <a:ext cx="64922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Сейчас смета собирается руками из таблицы, прайсов и опыта. Станет: цена считается из модели и развёртки по нашим прайсам, «Таблица Общая» заполняется сама; продакшн-менеджер проверяет и решает.</a:t>
            </a:r>
            <a:endParaRPr lang="en-US" sz="12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Пересчёт под новый тираж, сетку или следующий этап тендера — за секунды; шаблоны КП для клиентов заполняются автоматически.</a:t>
            </a:r>
            <a:endParaRPr lang="en-US" sz="12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Предварительная цена по брифу и картинке — вилка по похожим прошлым заказам, с расшифровкой, откуда она взялась.</a:t>
            </a:r>
            <a:endParaRPr lang="en-US" sz="12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История расчётов и фактические затраты собираются в одном месте — видно, где смета разошлась с фактом.</a:t>
            </a:r>
            <a:endParaRPr lang="en-US" sz="1250" dirty="0"/>
          </a:p>
        </p:txBody>
      </p:sp>
      <p:sp>
        <p:nvSpPr>
          <p:cNvPr id="6" name="benefit-card"/>
          <p:cNvSpPr/>
          <p:nvPr/>
        </p:nvSpPr>
        <p:spPr>
          <a:xfrm>
            <a:off x="548640" y="4983480"/>
            <a:ext cx="6492240" cy="1234440"/>
          </a:xfrm>
          <a:prstGeom prst="roundRect">
            <a:avLst>
              <a:gd name="adj" fmla="val 8889"/>
            </a:avLst>
          </a:prstGeom>
          <a:solidFill>
            <a:srgbClr val="FDECEA"/>
          </a:solidFill>
          <a:ln w="9525">
            <a:solidFill>
              <a:srgbClr val="FDECEA"/>
            </a:solidFill>
            <a:prstDash val="solid"/>
          </a:ln>
        </p:spPr>
      </p:sp>
      <p:sp>
        <p:nvSpPr>
          <p:cNvPr id="7" name="stat"/>
          <p:cNvSpPr txBox="1"/>
          <p:nvPr/>
        </p:nvSpPr>
        <p:spPr>
          <a:xfrm>
            <a:off x="822960" y="502920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44%</a:t>
            </a:r>
            <a:endParaRPr lang="en-US" sz="3400" dirty="0"/>
          </a:p>
        </p:txBody>
      </p:sp>
      <p:sp>
        <p:nvSpPr>
          <p:cNvPr id="8" name="stat-label"/>
          <p:cNvSpPr txBox="1"/>
          <p:nvPr/>
        </p:nvSpPr>
        <p:spPr>
          <a:xfrm>
            <a:off x="822960" y="5687568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расчётов — пересчёты под новый тираж или следующий этап согласования</a:t>
            </a:r>
            <a:endParaRPr lang="en-US" sz="1150" dirty="0"/>
          </a:p>
        </p:txBody>
      </p:sp>
      <p:sp>
        <p:nvSpPr>
          <p:cNvPr id="9" name="benefit"/>
          <p:cNvSpPr txBox="1"/>
          <p:nvPr/>
        </p:nvSpPr>
        <p:spPr>
          <a:xfrm>
            <a:off x="3063240" y="5120640"/>
            <a:ext cx="3749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Польза. </a:t>
            </a:r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Продакшн-менеджер проверяет смету, а не собирает её; на пересчёт уходит не час, а минута.</a:t>
            </a:r>
            <a:endParaRPr lang="en-US" sz="1300" dirty="0"/>
          </a:p>
        </p:txBody>
      </p:sp>
      <p:sp>
        <p:nvSpPr>
          <p:cNvPr id="10" name="tasks-card"/>
          <p:cNvSpPr/>
          <p:nvPr/>
        </p:nvSpPr>
        <p:spPr>
          <a:xfrm>
            <a:off x="7315200" y="1463040"/>
            <a:ext cx="4325112" cy="4754880"/>
          </a:xfrm>
          <a:prstGeom prst="roundRect">
            <a:avLst>
              <a:gd name="adj" fmla="val 2537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11" name="label"/>
          <p:cNvSpPr txBox="1"/>
          <p:nvPr/>
        </p:nvSpPr>
        <p:spPr>
          <a:xfrm>
            <a:off x="7589520" y="1691640"/>
            <a:ext cx="3776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2E7D32"/>
                </a:solidFill>
              </a:rPr>
              <a:t>ЧТО НУЖНО ПОДГОТОВИТЬ</a:t>
            </a:r>
            <a:endParaRPr lang="en-US" sz="1050" dirty="0"/>
          </a:p>
        </p:txBody>
      </p:sp>
      <p:sp>
        <p:nvSpPr>
          <p:cNvPr id="12" name="dot"/>
          <p:cNvSpPr/>
          <p:nvPr/>
        </p:nvSpPr>
        <p:spPr>
          <a:xfrm>
            <a:off x="7589520" y="208483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3" name="dot-text"/>
          <p:cNvSpPr txBox="1"/>
          <p:nvPr/>
        </p:nvSpPr>
        <p:spPr>
          <a:xfrm>
            <a:off x="758952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1</a:t>
            </a:r>
            <a:endParaRPr lang="en-US" sz="1150" dirty="0"/>
          </a:p>
        </p:txBody>
      </p:sp>
      <p:sp>
        <p:nvSpPr>
          <p:cNvPr id="14" name="task"/>
          <p:cNvSpPr txBox="1"/>
          <p:nvPr/>
        </p:nvSpPr>
        <p:spPr>
          <a:xfrm>
            <a:off x="8028432" y="205740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История расчётов и фактических затрат за 2–3 года (выгрузка из Эль Базы вместе с IT)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15" name="dot"/>
          <p:cNvSpPr/>
          <p:nvPr/>
        </p:nvSpPr>
        <p:spPr>
          <a:xfrm>
            <a:off x="7589520" y="281635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6" name="dot-text"/>
          <p:cNvSpPr txBox="1"/>
          <p:nvPr/>
        </p:nvSpPr>
        <p:spPr>
          <a:xfrm>
            <a:off x="758952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2</a:t>
            </a:r>
            <a:endParaRPr lang="en-US" sz="1150" dirty="0"/>
          </a:p>
        </p:txBody>
      </p:sp>
      <p:sp>
        <p:nvSpPr>
          <p:cNvPr id="17" name="task"/>
          <p:cNvSpPr txBox="1"/>
          <p:nvPr/>
        </p:nvSpPr>
        <p:spPr>
          <a:xfrm>
            <a:off x="8028432" y="278892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Прайсы: материалы, станочные операции, ручные работы, логистика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18" name="dot"/>
          <p:cNvSpPr/>
          <p:nvPr/>
        </p:nvSpPr>
        <p:spPr>
          <a:xfrm>
            <a:off x="7589520" y="354787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9" name="dot-text"/>
          <p:cNvSpPr txBox="1"/>
          <p:nvPr/>
        </p:nvSpPr>
        <p:spPr>
          <a:xfrm>
            <a:off x="7589520" y="354787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3</a:t>
            </a:r>
            <a:endParaRPr lang="en-US" sz="1150" dirty="0"/>
          </a:p>
        </p:txBody>
      </p:sp>
      <p:sp>
        <p:nvSpPr>
          <p:cNvPr id="20" name="task"/>
          <p:cNvSpPr txBox="1"/>
          <p:nvPr/>
        </p:nvSpPr>
        <p:spPr>
          <a:xfrm>
            <a:off x="8028432" y="352044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Структура сметы и шаблоны КП для клиентов (до 3)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21" name="dot"/>
          <p:cNvSpPr/>
          <p:nvPr/>
        </p:nvSpPr>
        <p:spPr>
          <a:xfrm>
            <a:off x="7589520" y="427939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2" name="dot-text"/>
          <p:cNvSpPr txBox="1"/>
          <p:nvPr/>
        </p:nvSpPr>
        <p:spPr>
          <a:xfrm>
            <a:off x="7589520" y="427939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4</a:t>
            </a:r>
            <a:endParaRPr lang="en-US" sz="1150" dirty="0"/>
          </a:p>
        </p:txBody>
      </p:sp>
      <p:sp>
        <p:nvSpPr>
          <p:cNvPr id="23" name="task"/>
          <p:cNvSpPr txBox="1"/>
          <p:nvPr/>
        </p:nvSpPr>
        <p:spPr>
          <a:xfrm>
            <a:off x="8028432" y="425196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Продакшн-менеджер на разбор участка — 1 час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первая неделя</a:t>
            </a:r>
            <a:endParaRPr lang="en-US" sz="1250" dirty="0"/>
          </a:p>
        </p:txBody>
      </p:sp>
      <p:sp>
        <p:nvSpPr>
          <p:cNvPr id="24" name="owner"/>
          <p:cNvSpPr txBox="1"/>
          <p:nvPr/>
        </p:nvSpPr>
        <p:spPr>
          <a:xfrm>
            <a:off x="7589520" y="5742432"/>
            <a:ext cx="37764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rgbClr val="8A8D90"/>
                </a:solidFill>
              </a:rPr>
              <a:t>Ответственные: </a:t>
            </a:r>
            <a:pPr indent="0" marL="0">
              <a:buNone/>
            </a:pPr>
            <a:r>
              <a:rPr lang="en-US" sz="1100" b="1" dirty="0">
                <a:solidFill>
                  <a:srgbClr val="5E6163"/>
                </a:solidFill>
              </a:rPr>
              <a:t>Ольга Оболенская, Наталья Полибина (картон), Иван Еременко (пластик)</a:t>
            </a:r>
            <a:endParaRPr lang="en-US" sz="1100" dirty="0"/>
          </a:p>
        </p:txBody>
      </p:sp>
      <p:sp>
        <p:nvSpPr>
          <p:cNvPr id="25" name="Text 1"/>
          <p:cNvSpPr/>
          <p:nvPr>
            <p:ph idx="103" type="body" hasCustomPrompt="1"/>
          </p:nvPr>
        </p:nvSpPr>
        <p:spPr>
          <a:xfrm>
            <a:off x="548640" y="1371600"/>
            <a:ext cx="11091672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1672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8D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11480"/>
            <a:ext cx="93543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Препресс (допечатная подготовка)</a:t>
            </a:r>
            <a:endParaRPr lang="en-US" sz="2800" dirty="0"/>
          </a:p>
        </p:txBody>
      </p:sp>
      <p:sp>
        <p:nvSpPr>
          <p:cNvPr id="3" name="mods"/>
          <p:cNvSpPr txBox="1"/>
          <p:nvPr/>
        </p:nvSpPr>
        <p:spPr>
          <a:xfrm>
            <a:off x="548640" y="120700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Улучшение 6</a:t>
            </a:r>
            <a:endParaRPr lang="en-US" sz="1150" dirty="0"/>
          </a:p>
        </p:txBody>
      </p:sp>
      <p:sp>
        <p:nvSpPr>
          <p:cNvPr id="4" name="label"/>
          <p:cNvSpPr txBox="1"/>
          <p:nvPr/>
        </p:nvSpPr>
        <p:spPr>
          <a:xfrm>
            <a:off x="548640" y="1600200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chemeClr val="accent1"/>
                </a:solidFill>
              </a:rPr>
              <a:t>ЧТО МЕНЯЕТСЯ В РАБОТЕ</a:t>
            </a:r>
            <a:endParaRPr lang="en-US" sz="1050" dirty="0"/>
          </a:p>
        </p:txBody>
      </p:sp>
      <p:sp>
        <p:nvSpPr>
          <p:cNvPr id="5" name="change"/>
          <p:cNvSpPr txBox="1"/>
          <p:nvPr/>
        </p:nvSpPr>
        <p:spPr>
          <a:xfrm>
            <a:off x="548640" y="1920240"/>
            <a:ext cx="64922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Сейчас присланный макет проверяется глазами по списку. Станет: программа проверяет разрешение, цвет, шрифты, вылеты, наложения и готовит отчёт с текстом замечаний клиенту — специалист смотрит отчёт и решает.</a:t>
            </a:r>
            <a:endParaRPr lang="en-US" sz="12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Черновик спецификации к изделию — из отчёта проверки.</a:t>
            </a:r>
            <a:endParaRPr lang="en-US" sz="12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Повтор тиража: по номеру прошлого заказа программа достаёт производственные файлы из архива и спецификацию.</a:t>
            </a:r>
            <a:endParaRPr lang="en-US" sz="12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Передача хайрезов — ссылка клиенту по заявке, без ручного поиска по папкам.</a:t>
            </a:r>
            <a:endParaRPr lang="en-US" sz="1250" dirty="0"/>
          </a:p>
        </p:txBody>
      </p:sp>
      <p:sp>
        <p:nvSpPr>
          <p:cNvPr id="6" name="benefit-card"/>
          <p:cNvSpPr/>
          <p:nvPr/>
        </p:nvSpPr>
        <p:spPr>
          <a:xfrm>
            <a:off x="548640" y="4983480"/>
            <a:ext cx="6492240" cy="1234440"/>
          </a:xfrm>
          <a:prstGeom prst="roundRect">
            <a:avLst>
              <a:gd name="adj" fmla="val 8889"/>
            </a:avLst>
          </a:prstGeom>
          <a:solidFill>
            <a:srgbClr val="FDECEA"/>
          </a:solidFill>
          <a:ln w="9525">
            <a:solidFill>
              <a:srgbClr val="FDECEA"/>
            </a:solidFill>
            <a:prstDash val="solid"/>
          </a:ln>
        </p:spPr>
      </p:sp>
      <p:sp>
        <p:nvSpPr>
          <p:cNvPr id="7" name="stat"/>
          <p:cNvSpPr txBox="1"/>
          <p:nvPr/>
        </p:nvSpPr>
        <p:spPr>
          <a:xfrm>
            <a:off x="822960" y="502920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1 431</a:t>
            </a:r>
            <a:endParaRPr lang="en-US" sz="3400" dirty="0"/>
          </a:p>
        </p:txBody>
      </p:sp>
      <p:sp>
        <p:nvSpPr>
          <p:cNvPr id="8" name="stat-label"/>
          <p:cNvSpPr txBox="1"/>
          <p:nvPr/>
        </p:nvSpPr>
        <p:spPr>
          <a:xfrm>
            <a:off x="822960" y="5687568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файл принят за год — каждый проверен вручную</a:t>
            </a:r>
            <a:endParaRPr lang="en-US" sz="1150" dirty="0"/>
          </a:p>
        </p:txBody>
      </p:sp>
      <p:sp>
        <p:nvSpPr>
          <p:cNvPr id="9" name="benefit"/>
          <p:cNvSpPr txBox="1"/>
          <p:nvPr/>
        </p:nvSpPr>
        <p:spPr>
          <a:xfrm>
            <a:off x="3063240" y="5120640"/>
            <a:ext cx="3749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Польза. </a:t>
            </a:r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Специалист решает и отправляет, а не ищет и проверяет вручную.</a:t>
            </a:r>
            <a:endParaRPr lang="en-US" sz="1300" dirty="0"/>
          </a:p>
        </p:txBody>
      </p:sp>
      <p:sp>
        <p:nvSpPr>
          <p:cNvPr id="10" name="tasks-card"/>
          <p:cNvSpPr/>
          <p:nvPr/>
        </p:nvSpPr>
        <p:spPr>
          <a:xfrm>
            <a:off x="7315200" y="1463040"/>
            <a:ext cx="4325112" cy="4754880"/>
          </a:xfrm>
          <a:prstGeom prst="roundRect">
            <a:avLst>
              <a:gd name="adj" fmla="val 2537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11" name="label"/>
          <p:cNvSpPr txBox="1"/>
          <p:nvPr/>
        </p:nvSpPr>
        <p:spPr>
          <a:xfrm>
            <a:off x="7589520" y="1691640"/>
            <a:ext cx="3776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2E7D32"/>
                </a:solidFill>
              </a:rPr>
              <a:t>ЧТО НУЖНО ПОДГОТОВИТЬ</a:t>
            </a:r>
            <a:endParaRPr lang="en-US" sz="1050" dirty="0"/>
          </a:p>
        </p:txBody>
      </p:sp>
      <p:sp>
        <p:nvSpPr>
          <p:cNvPr id="12" name="dot"/>
          <p:cNvSpPr/>
          <p:nvPr/>
        </p:nvSpPr>
        <p:spPr>
          <a:xfrm>
            <a:off x="7589520" y="208483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3" name="dot-text"/>
          <p:cNvSpPr txBox="1"/>
          <p:nvPr/>
        </p:nvSpPr>
        <p:spPr>
          <a:xfrm>
            <a:off x="758952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1</a:t>
            </a:r>
            <a:endParaRPr lang="en-US" sz="1150" dirty="0"/>
          </a:p>
        </p:txBody>
      </p:sp>
      <p:sp>
        <p:nvSpPr>
          <p:cNvPr id="14" name="task"/>
          <p:cNvSpPr txBox="1"/>
          <p:nvPr/>
        </p:nvSpPr>
        <p:spPr>
          <a:xfrm>
            <a:off x="8028432" y="205740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50 проверок файлов и замечания, которые по ним были отправлены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15" name="dot"/>
          <p:cNvSpPr/>
          <p:nvPr/>
        </p:nvSpPr>
        <p:spPr>
          <a:xfrm>
            <a:off x="7589520" y="281635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6" name="dot-text"/>
          <p:cNvSpPr txBox="1"/>
          <p:nvPr/>
        </p:nvSpPr>
        <p:spPr>
          <a:xfrm>
            <a:off x="758952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2</a:t>
            </a:r>
            <a:endParaRPr lang="en-US" sz="1150" dirty="0"/>
          </a:p>
        </p:txBody>
      </p:sp>
      <p:sp>
        <p:nvSpPr>
          <p:cNvPr id="17" name="task"/>
          <p:cNvSpPr txBox="1"/>
          <p:nvPr/>
        </p:nvSpPr>
        <p:spPr>
          <a:xfrm>
            <a:off x="8028432" y="278892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Доступ на чтение к архиву производственных файлов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18" name="dot"/>
          <p:cNvSpPr/>
          <p:nvPr/>
        </p:nvSpPr>
        <p:spPr>
          <a:xfrm>
            <a:off x="7589520" y="354787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9" name="dot-text"/>
          <p:cNvSpPr txBox="1"/>
          <p:nvPr/>
        </p:nvSpPr>
        <p:spPr>
          <a:xfrm>
            <a:off x="7589520" y="354787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3</a:t>
            </a:r>
            <a:endParaRPr lang="en-US" sz="1150" dirty="0"/>
          </a:p>
        </p:txBody>
      </p:sp>
      <p:sp>
        <p:nvSpPr>
          <p:cNvPr id="20" name="task"/>
          <p:cNvSpPr txBox="1"/>
          <p:nvPr/>
        </p:nvSpPr>
        <p:spPr>
          <a:xfrm>
            <a:off x="8028432" y="352044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Программы, которыми пользуется препресс, и требования подрядчиков к файлам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21" name="owner"/>
          <p:cNvSpPr txBox="1"/>
          <p:nvPr/>
        </p:nvSpPr>
        <p:spPr>
          <a:xfrm>
            <a:off x="7589520" y="5742432"/>
            <a:ext cx="37764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rgbClr val="8A8D90"/>
                </a:solidFill>
              </a:rPr>
              <a:t>Ответственный: </a:t>
            </a:r>
            <a:pPr indent="0" marL="0">
              <a:buNone/>
            </a:pPr>
            <a:r>
              <a:rPr lang="en-US" sz="1100" b="1" dirty="0">
                <a:solidFill>
                  <a:srgbClr val="5E6163"/>
                </a:solidFill>
              </a:rPr>
              <a:t>Андрей Пажецкас</a:t>
            </a:r>
            <a:endParaRPr lang="en-US" sz="1100" dirty="0"/>
          </a:p>
        </p:txBody>
      </p:sp>
      <p:sp>
        <p:nvSpPr>
          <p:cNvPr id="22" name="Text 1"/>
          <p:cNvSpPr/>
          <p:nvPr>
            <p:ph idx="103" type="body" hasCustomPrompt="1"/>
          </p:nvPr>
        </p:nvSpPr>
        <p:spPr>
          <a:xfrm>
            <a:off x="548640" y="1371600"/>
            <a:ext cx="11091672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1672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8D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11480"/>
            <a:ext cx="93543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Финансово-экономический отдел</a:t>
            </a:r>
            <a:endParaRPr lang="en-US" sz="2800" dirty="0"/>
          </a:p>
        </p:txBody>
      </p:sp>
      <p:sp>
        <p:nvSpPr>
          <p:cNvPr id="3" name="mods"/>
          <p:cNvSpPr txBox="1"/>
          <p:nvPr/>
        </p:nvSpPr>
        <p:spPr>
          <a:xfrm>
            <a:off x="548640" y="120700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Улучшения 7, 8, 9</a:t>
            </a:r>
            <a:endParaRPr lang="en-US" sz="1150" dirty="0"/>
          </a:p>
        </p:txBody>
      </p:sp>
      <p:sp>
        <p:nvSpPr>
          <p:cNvPr id="4" name="label"/>
          <p:cNvSpPr txBox="1"/>
          <p:nvPr/>
        </p:nvSpPr>
        <p:spPr>
          <a:xfrm>
            <a:off x="548640" y="1600200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chemeClr val="accent1"/>
                </a:solidFill>
              </a:rPr>
              <a:t>ЧТО МЕНЯЕТСЯ В РАБОТЕ</a:t>
            </a:r>
            <a:endParaRPr lang="en-US" sz="1050" dirty="0"/>
          </a:p>
        </p:txBody>
      </p:sp>
      <p:sp>
        <p:nvSpPr>
          <p:cNvPr id="5" name="change"/>
          <p:cNvSpPr txBox="1"/>
          <p:nvPr/>
        </p:nvSpPr>
        <p:spPr>
          <a:xfrm>
            <a:off x="548640" y="1920240"/>
            <a:ext cx="64922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Сейчас счёт из заявки на оплату в Эль Базе заводится в 1С:Документооборот руками. Станет: карточка счёта создаётся сама, данные из PDF счёта распознаются.</a:t>
            </a:r>
            <a:endParaRPr lang="en-US" sz="12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Счёт по заказу сверяется со сметой заказа: отклонение больше 5% или позиция вне сметы — статус «Требует проверки» и сообщение финансисту.</a:t>
            </a:r>
            <a:endParaRPr lang="en-US" sz="12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Отметка о проверке ставится в Эль Базе и в Документообороте сразу, один раз.</a:t>
            </a:r>
            <a:endParaRPr lang="en-US" sz="12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Оплаты из банковских выписок в 1С раз в час отмечаются в Эль Базе; расхождения — на отдельном экране.</a:t>
            </a:r>
            <a:endParaRPr lang="en-US" sz="1250" dirty="0"/>
          </a:p>
        </p:txBody>
      </p:sp>
      <p:sp>
        <p:nvSpPr>
          <p:cNvPr id="6" name="benefit-card"/>
          <p:cNvSpPr/>
          <p:nvPr/>
        </p:nvSpPr>
        <p:spPr>
          <a:xfrm>
            <a:off x="548640" y="4983480"/>
            <a:ext cx="6492240" cy="1234440"/>
          </a:xfrm>
          <a:prstGeom prst="roundRect">
            <a:avLst>
              <a:gd name="adj" fmla="val 8889"/>
            </a:avLst>
          </a:prstGeom>
          <a:solidFill>
            <a:srgbClr val="FDECEA"/>
          </a:solidFill>
          <a:ln w="9525">
            <a:solidFill>
              <a:srgbClr val="FDECEA"/>
            </a:solidFill>
            <a:prstDash val="solid"/>
          </a:ln>
        </p:spPr>
      </p:sp>
      <p:sp>
        <p:nvSpPr>
          <p:cNvPr id="7" name="stat"/>
          <p:cNvSpPr txBox="1"/>
          <p:nvPr/>
        </p:nvSpPr>
        <p:spPr>
          <a:xfrm>
            <a:off x="822960" y="502920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7 736</a:t>
            </a:r>
            <a:endParaRPr lang="en-US" sz="3400" dirty="0"/>
          </a:p>
        </p:txBody>
      </p:sp>
      <p:sp>
        <p:nvSpPr>
          <p:cNvPr id="8" name="stat-label"/>
          <p:cNvSpPr txBox="1"/>
          <p:nvPr/>
        </p:nvSpPr>
        <p:spPr>
          <a:xfrm>
            <a:off x="822960" y="5687568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счетов поставщиков за год — введены вручную</a:t>
            </a:r>
            <a:endParaRPr lang="en-US" sz="1150" dirty="0"/>
          </a:p>
        </p:txBody>
      </p:sp>
      <p:sp>
        <p:nvSpPr>
          <p:cNvPr id="9" name="benefit"/>
          <p:cNvSpPr txBox="1"/>
          <p:nvPr/>
        </p:nvSpPr>
        <p:spPr>
          <a:xfrm>
            <a:off x="3063240" y="5120640"/>
            <a:ext cx="3749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Польза. </a:t>
            </a:r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Финансист смотрит только счета с расхождениями; решения по деньгам остаются за людьми.</a:t>
            </a:r>
            <a:endParaRPr lang="en-US" sz="1300" dirty="0"/>
          </a:p>
        </p:txBody>
      </p:sp>
      <p:sp>
        <p:nvSpPr>
          <p:cNvPr id="10" name="tasks-card"/>
          <p:cNvSpPr/>
          <p:nvPr/>
        </p:nvSpPr>
        <p:spPr>
          <a:xfrm>
            <a:off x="7315200" y="1463040"/>
            <a:ext cx="4325112" cy="4754880"/>
          </a:xfrm>
          <a:prstGeom prst="roundRect">
            <a:avLst>
              <a:gd name="adj" fmla="val 2537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11" name="label"/>
          <p:cNvSpPr txBox="1"/>
          <p:nvPr/>
        </p:nvSpPr>
        <p:spPr>
          <a:xfrm>
            <a:off x="7589520" y="1691640"/>
            <a:ext cx="3776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2E7D32"/>
                </a:solidFill>
              </a:rPr>
              <a:t>ЧТО НУЖНО ПОДГОТОВИТЬ</a:t>
            </a:r>
            <a:endParaRPr lang="en-US" sz="1050" dirty="0"/>
          </a:p>
        </p:txBody>
      </p:sp>
      <p:sp>
        <p:nvSpPr>
          <p:cNvPr id="12" name="dot"/>
          <p:cNvSpPr/>
          <p:nvPr/>
        </p:nvSpPr>
        <p:spPr>
          <a:xfrm>
            <a:off x="7589520" y="208483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3" name="dot-text"/>
          <p:cNvSpPr txBox="1"/>
          <p:nvPr/>
        </p:nvSpPr>
        <p:spPr>
          <a:xfrm>
            <a:off x="758952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1</a:t>
            </a:r>
            <a:endParaRPr lang="en-US" sz="1150" dirty="0"/>
          </a:p>
        </p:txBody>
      </p:sp>
      <p:sp>
        <p:nvSpPr>
          <p:cNvPr id="14" name="task"/>
          <p:cNvSpPr txBox="1"/>
          <p:nvPr/>
        </p:nvSpPr>
        <p:spPr>
          <a:xfrm>
            <a:off x="8028432" y="205740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Копии баз 1С:Документооборот и 1С:КА для проверки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15" name="dot"/>
          <p:cNvSpPr/>
          <p:nvPr/>
        </p:nvSpPr>
        <p:spPr>
          <a:xfrm>
            <a:off x="7589520" y="281635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6" name="dot-text"/>
          <p:cNvSpPr txBox="1"/>
          <p:nvPr/>
        </p:nvSpPr>
        <p:spPr>
          <a:xfrm>
            <a:off x="758952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2</a:t>
            </a:r>
            <a:endParaRPr lang="en-US" sz="1150" dirty="0"/>
          </a:p>
        </p:txBody>
      </p:sp>
      <p:sp>
        <p:nvSpPr>
          <p:cNvPr id="17" name="task"/>
          <p:cNvSpPr txBox="1"/>
          <p:nvPr/>
        </p:nvSpPr>
        <p:spPr>
          <a:xfrm>
            <a:off x="8028432" y="278892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Согласование установки дополнения к 1С с IT и «Гензис»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18" name="dot"/>
          <p:cNvSpPr/>
          <p:nvPr/>
        </p:nvSpPr>
        <p:spPr>
          <a:xfrm>
            <a:off x="7589520" y="354787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9" name="dot-text"/>
          <p:cNvSpPr txBox="1"/>
          <p:nvPr/>
        </p:nvSpPr>
        <p:spPr>
          <a:xfrm>
            <a:off x="7589520" y="354787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3</a:t>
            </a:r>
            <a:endParaRPr lang="en-US" sz="1150" dirty="0"/>
          </a:p>
        </p:txBody>
      </p:sp>
      <p:sp>
        <p:nvSpPr>
          <p:cNvPr id="20" name="task"/>
          <p:cNvSpPr txBox="1"/>
          <p:nvPr/>
        </p:nvSpPr>
        <p:spPr>
          <a:xfrm>
            <a:off x="8028432" y="352044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200 счетов с карточками в Документообороте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первая неделя</a:t>
            </a:r>
            <a:endParaRPr lang="en-US" sz="1250" dirty="0"/>
          </a:p>
        </p:txBody>
      </p:sp>
      <p:sp>
        <p:nvSpPr>
          <p:cNvPr id="21" name="dot"/>
          <p:cNvSpPr/>
          <p:nvPr/>
        </p:nvSpPr>
        <p:spPr>
          <a:xfrm>
            <a:off x="7589520" y="427939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2" name="dot-text"/>
          <p:cNvSpPr txBox="1"/>
          <p:nvPr/>
        </p:nvSpPr>
        <p:spPr>
          <a:xfrm>
            <a:off x="7589520" y="427939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4</a:t>
            </a:r>
            <a:endParaRPr lang="en-US" sz="1150" dirty="0"/>
          </a:p>
        </p:txBody>
      </p:sp>
      <p:sp>
        <p:nvSpPr>
          <p:cNvPr id="23" name="task"/>
          <p:cNvSpPr txBox="1"/>
          <p:nvPr/>
        </p:nvSpPr>
        <p:spPr>
          <a:xfrm>
            <a:off x="8028432" y="425196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150 счетов с результатом проверки финансиста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24" name="dot"/>
          <p:cNvSpPr/>
          <p:nvPr/>
        </p:nvSpPr>
        <p:spPr>
          <a:xfrm>
            <a:off x="7589520" y="501091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5" name="dot-text"/>
          <p:cNvSpPr txBox="1"/>
          <p:nvPr/>
        </p:nvSpPr>
        <p:spPr>
          <a:xfrm>
            <a:off x="7589520" y="501091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5</a:t>
            </a:r>
            <a:endParaRPr lang="en-US" sz="1150" dirty="0"/>
          </a:p>
        </p:txBody>
      </p:sp>
      <p:sp>
        <p:nvSpPr>
          <p:cNvPr id="26" name="task"/>
          <p:cNvSpPr txBox="1"/>
          <p:nvPr/>
        </p:nvSpPr>
        <p:spPr>
          <a:xfrm>
            <a:off x="8028432" y="498348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Где ставится отметка проверки; ответственный в ФЭО; пример реестра оплат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27" name="owner"/>
          <p:cNvSpPr txBox="1"/>
          <p:nvPr/>
        </p:nvSpPr>
        <p:spPr>
          <a:xfrm>
            <a:off x="7589520" y="5742432"/>
            <a:ext cx="37764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rgbClr val="8A8D90"/>
                </a:solidFill>
              </a:rPr>
              <a:t>Ответственные: </a:t>
            </a:r>
            <a:pPr indent="0" marL="0">
              <a:buNone/>
            </a:pPr>
            <a:r>
              <a:rPr lang="en-US" sz="1100" b="1" dirty="0">
                <a:solidFill>
                  <a:srgbClr val="5E6163"/>
                </a:solidFill>
              </a:rPr>
              <a:t>Светлана Бойтик, Светлана Шастина</a:t>
            </a:r>
            <a:endParaRPr lang="en-US" sz="1100" dirty="0"/>
          </a:p>
        </p:txBody>
      </p:sp>
      <p:sp>
        <p:nvSpPr>
          <p:cNvPr id="28" name="Text 1"/>
          <p:cNvSpPr/>
          <p:nvPr>
            <p:ph idx="103" type="body" hasCustomPrompt="1"/>
          </p:nvPr>
        </p:nvSpPr>
        <p:spPr>
          <a:xfrm>
            <a:off x="548640" y="1371600"/>
            <a:ext cx="11091672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1672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8D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11480"/>
            <a:ext cx="93543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Подрядчики: ежедневные отчёты</a:t>
            </a:r>
            <a:endParaRPr lang="en-US" sz="2800" dirty="0"/>
          </a:p>
        </p:txBody>
      </p:sp>
      <p:sp>
        <p:nvSpPr>
          <p:cNvPr id="3" name="mods"/>
          <p:cNvSpPr txBox="1"/>
          <p:nvPr/>
        </p:nvSpPr>
        <p:spPr>
          <a:xfrm>
            <a:off x="548640" y="120700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Улучшение 13</a:t>
            </a:r>
            <a:endParaRPr lang="en-US" sz="1150" dirty="0"/>
          </a:p>
        </p:txBody>
      </p:sp>
      <p:sp>
        <p:nvSpPr>
          <p:cNvPr id="4" name="label"/>
          <p:cNvSpPr txBox="1"/>
          <p:nvPr/>
        </p:nvSpPr>
        <p:spPr>
          <a:xfrm>
            <a:off x="548640" y="1600200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chemeClr val="accent1"/>
                </a:solidFill>
              </a:rPr>
              <a:t>ЧТО МЕНЯЕТСЯ В РАБОТЕ</a:t>
            </a:r>
            <a:endParaRPr lang="en-US" sz="1050" dirty="0"/>
          </a:p>
        </p:txBody>
      </p:sp>
      <p:sp>
        <p:nvSpPr>
          <p:cNvPr id="5" name="change"/>
          <p:cNvSpPr txBox="1"/>
          <p:nvPr/>
        </p:nvSpPr>
        <p:spPr>
          <a:xfrm>
            <a:off x="548640" y="1920240"/>
            <a:ext cx="64922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Сейчас статус заказа у подрядчика узнаём звонком или в переписке. Станет: подрядчик каждый день присылает в чат-бот фотоотчёт и статус по операциям, всё складывается в базу по заказам.</a:t>
            </a:r>
            <a:endParaRPr lang="en-US" sz="12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Подрядчик видит только свои заказы; мы видим всех на одном экране: кто отстаёт, где нет отчёта.</a:t>
            </a:r>
            <a:endParaRPr lang="en-US" sz="12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Нет отчёта к назначенному часу — напоминание подрядчику и сигнал ответственному.</a:t>
            </a:r>
            <a:endParaRPr lang="en-US" sz="12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История по каждому подрядчику копится: сроки, срывы, качество — на неё можно опираться при выборе.</a:t>
            </a:r>
            <a:endParaRPr lang="en-US" sz="1250" dirty="0"/>
          </a:p>
        </p:txBody>
      </p:sp>
      <p:sp>
        <p:nvSpPr>
          <p:cNvPr id="6" name="benefit-card"/>
          <p:cNvSpPr/>
          <p:nvPr/>
        </p:nvSpPr>
        <p:spPr>
          <a:xfrm>
            <a:off x="548640" y="4983480"/>
            <a:ext cx="6492240" cy="1234440"/>
          </a:xfrm>
          <a:prstGeom prst="roundRect">
            <a:avLst>
              <a:gd name="adj" fmla="val 8889"/>
            </a:avLst>
          </a:prstGeom>
          <a:solidFill>
            <a:srgbClr val="FDECEA"/>
          </a:solidFill>
          <a:ln w="9525">
            <a:solidFill>
              <a:srgbClr val="FDECEA"/>
            </a:solidFill>
            <a:prstDash val="solid"/>
          </a:ln>
        </p:spPr>
      </p:sp>
      <p:sp>
        <p:nvSpPr>
          <p:cNvPr id="7" name="stat"/>
          <p:cNvSpPr txBox="1"/>
          <p:nvPr/>
        </p:nvSpPr>
        <p:spPr>
          <a:xfrm>
            <a:off x="822960" y="502920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20–30</a:t>
            </a:r>
            <a:endParaRPr lang="en-US" sz="3400" dirty="0"/>
          </a:p>
        </p:txBody>
      </p:sp>
      <p:sp>
        <p:nvSpPr>
          <p:cNvPr id="8" name="stat-label"/>
          <p:cNvSpPr txBox="1"/>
          <p:nvPr/>
        </p:nvSpPr>
        <p:spPr>
          <a:xfrm>
            <a:off x="822960" y="5687568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подрядных организаций — статусы собираем звонками и в чатах</a:t>
            </a:r>
            <a:endParaRPr lang="en-US" sz="1150" dirty="0"/>
          </a:p>
        </p:txBody>
      </p:sp>
      <p:sp>
        <p:nvSpPr>
          <p:cNvPr id="9" name="benefit"/>
          <p:cNvSpPr txBox="1"/>
          <p:nvPr/>
        </p:nvSpPr>
        <p:spPr>
          <a:xfrm>
            <a:off x="3063240" y="5120640"/>
            <a:ext cx="3749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Польза. </a:t>
            </a:r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Картина по всем подрядчикам каждое утро — без обзвона.</a:t>
            </a:r>
            <a:endParaRPr lang="en-US" sz="1300" dirty="0"/>
          </a:p>
        </p:txBody>
      </p:sp>
      <p:sp>
        <p:nvSpPr>
          <p:cNvPr id="10" name="tasks-card"/>
          <p:cNvSpPr/>
          <p:nvPr/>
        </p:nvSpPr>
        <p:spPr>
          <a:xfrm>
            <a:off x="7315200" y="1463040"/>
            <a:ext cx="4325112" cy="4754880"/>
          </a:xfrm>
          <a:prstGeom prst="roundRect">
            <a:avLst>
              <a:gd name="adj" fmla="val 2537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11" name="label"/>
          <p:cNvSpPr txBox="1"/>
          <p:nvPr/>
        </p:nvSpPr>
        <p:spPr>
          <a:xfrm>
            <a:off x="7589520" y="1691640"/>
            <a:ext cx="3776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2E7D32"/>
                </a:solidFill>
              </a:rPr>
              <a:t>ЧТО НУЖНО ПОДГОТОВИТЬ</a:t>
            </a:r>
            <a:endParaRPr lang="en-US" sz="1050" dirty="0"/>
          </a:p>
        </p:txBody>
      </p:sp>
      <p:sp>
        <p:nvSpPr>
          <p:cNvPr id="12" name="dot"/>
          <p:cNvSpPr/>
          <p:nvPr/>
        </p:nvSpPr>
        <p:spPr>
          <a:xfrm>
            <a:off x="7589520" y="208483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3" name="dot-text"/>
          <p:cNvSpPr txBox="1"/>
          <p:nvPr/>
        </p:nvSpPr>
        <p:spPr>
          <a:xfrm>
            <a:off x="758952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1</a:t>
            </a:r>
            <a:endParaRPr lang="en-US" sz="1150" dirty="0"/>
          </a:p>
        </p:txBody>
      </p:sp>
      <p:sp>
        <p:nvSpPr>
          <p:cNvPr id="14" name="task"/>
          <p:cNvSpPr txBox="1"/>
          <p:nvPr/>
        </p:nvSpPr>
        <p:spPr>
          <a:xfrm>
            <a:off x="8028432" y="205740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Список подрядчиков с контактами и перечень размещённых у них заказов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15" name="dot"/>
          <p:cNvSpPr/>
          <p:nvPr/>
        </p:nvSpPr>
        <p:spPr>
          <a:xfrm>
            <a:off x="7589520" y="281635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6" name="dot-text"/>
          <p:cNvSpPr txBox="1"/>
          <p:nvPr/>
        </p:nvSpPr>
        <p:spPr>
          <a:xfrm>
            <a:off x="758952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2</a:t>
            </a:r>
            <a:endParaRPr lang="en-US" sz="1150" dirty="0"/>
          </a:p>
        </p:txBody>
      </p:sp>
      <p:sp>
        <p:nvSpPr>
          <p:cNvPr id="17" name="task"/>
          <p:cNvSpPr txBox="1"/>
          <p:nvPr/>
        </p:nvSpPr>
        <p:spPr>
          <a:xfrm>
            <a:off x="8028432" y="278892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Бланк ежедневного отчёта: какие операции и что фотографируем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18" name="dot"/>
          <p:cNvSpPr/>
          <p:nvPr/>
        </p:nvSpPr>
        <p:spPr>
          <a:xfrm>
            <a:off x="7589520" y="354787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9" name="dot-text"/>
          <p:cNvSpPr txBox="1"/>
          <p:nvPr/>
        </p:nvSpPr>
        <p:spPr>
          <a:xfrm>
            <a:off x="7589520" y="354787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3</a:t>
            </a:r>
            <a:endParaRPr lang="en-US" sz="1150" dirty="0"/>
          </a:p>
        </p:txBody>
      </p:sp>
      <p:sp>
        <p:nvSpPr>
          <p:cNvPr id="20" name="task"/>
          <p:cNvSpPr txBox="1"/>
          <p:nvPr/>
        </p:nvSpPr>
        <p:spPr>
          <a:xfrm>
            <a:off x="8028432" y="352044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Выбор мессенджера: Telegram или MAX; кто получает сводки (до 5 человек)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21" name="owner"/>
          <p:cNvSpPr txBox="1"/>
          <p:nvPr/>
        </p:nvSpPr>
        <p:spPr>
          <a:xfrm>
            <a:off x="7589520" y="5742432"/>
            <a:ext cx="37764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rgbClr val="8A8D90"/>
                </a:solidFill>
              </a:rPr>
              <a:t>Ответственный: </a:t>
            </a:r>
            <a:pPr indent="0" marL="0">
              <a:buNone/>
            </a:pPr>
            <a:r>
              <a:rPr lang="en-US" sz="1100" b="1" dirty="0">
                <a:solidFill>
                  <a:srgbClr val="5E6163"/>
                </a:solidFill>
              </a:rPr>
              <a:t>Александр Бараненков</a:t>
            </a:r>
            <a:endParaRPr lang="en-US" sz="1100" dirty="0"/>
          </a:p>
        </p:txBody>
      </p:sp>
      <p:sp>
        <p:nvSpPr>
          <p:cNvPr id="22" name="Text 1"/>
          <p:cNvSpPr/>
          <p:nvPr>
            <p:ph idx="103" type="body" hasCustomPrompt="1"/>
          </p:nvPr>
        </p:nvSpPr>
        <p:spPr>
          <a:xfrm>
            <a:off x="548640" y="1371600"/>
            <a:ext cx="11091672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1672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8D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11480"/>
            <a:ext cx="93543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IT: доступы, Эль База, 1С</a:t>
            </a:r>
            <a:endParaRPr lang="en-US" sz="2800" dirty="0"/>
          </a:p>
        </p:txBody>
      </p:sp>
      <p:sp>
        <p:nvSpPr>
          <p:cNvPr id="3" name="mods"/>
          <p:cNvSpPr txBox="1"/>
          <p:nvPr/>
        </p:nvSpPr>
        <p:spPr>
          <a:xfrm>
            <a:off x="548640" y="120700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Все улучшения; особенно 11 и 12</a:t>
            </a:r>
            <a:endParaRPr lang="en-US" sz="1150" dirty="0"/>
          </a:p>
        </p:txBody>
      </p:sp>
      <p:sp>
        <p:nvSpPr>
          <p:cNvPr id="4" name="label"/>
          <p:cNvSpPr txBox="1"/>
          <p:nvPr/>
        </p:nvSpPr>
        <p:spPr>
          <a:xfrm>
            <a:off x="548640" y="1600200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chemeClr val="accent1"/>
                </a:solidFill>
              </a:rPr>
              <a:t>ЧТО МЕНЯЕТСЯ В РАБОТЕ</a:t>
            </a:r>
            <a:endParaRPr lang="en-US" sz="1050" dirty="0"/>
          </a:p>
        </p:txBody>
      </p:sp>
      <p:sp>
        <p:nvSpPr>
          <p:cNvPr id="5" name="change"/>
          <p:cNvSpPr txBox="1"/>
          <p:nvPr/>
        </p:nvSpPr>
        <p:spPr>
          <a:xfrm>
            <a:off x="548640" y="1920240"/>
            <a:ext cx="64922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Программы работают на отдельном сервере, читают Эль Базу и пишут только в согласованные служебные поля.</a:t>
            </a:r>
            <a:endParaRPr lang="en-US" sz="12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В 1С — дополнение (расширение или внешняя обработка), типовые конфигурации не меняются; обновления от «Гензис» ничего не ломают.</a:t>
            </a:r>
            <a:endParaRPr lang="en-US" sz="12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Нормативы сроков из наших 14 регламентов хранятся в отдельном справочнике, не в структуре Эль Базы; каждое изменение записывается.</a:t>
            </a:r>
            <a:endParaRPr lang="en-US" sz="125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Код, инструкции и ключи остаются у компании.</a:t>
            </a:r>
            <a:endParaRPr lang="en-US" sz="1250" dirty="0"/>
          </a:p>
        </p:txBody>
      </p:sp>
      <p:sp>
        <p:nvSpPr>
          <p:cNvPr id="6" name="benefit-card"/>
          <p:cNvSpPr/>
          <p:nvPr/>
        </p:nvSpPr>
        <p:spPr>
          <a:xfrm>
            <a:off x="548640" y="4983480"/>
            <a:ext cx="6492240" cy="1234440"/>
          </a:xfrm>
          <a:prstGeom prst="roundRect">
            <a:avLst>
              <a:gd name="adj" fmla="val 8889"/>
            </a:avLst>
          </a:prstGeom>
          <a:solidFill>
            <a:srgbClr val="FDECEA"/>
          </a:solidFill>
          <a:ln w="9525">
            <a:solidFill>
              <a:srgbClr val="FDECEA"/>
            </a:solidFill>
            <a:prstDash val="solid"/>
          </a:ln>
        </p:spPr>
      </p:sp>
      <p:sp>
        <p:nvSpPr>
          <p:cNvPr id="7" name="stat"/>
          <p:cNvSpPr txBox="1"/>
          <p:nvPr/>
        </p:nvSpPr>
        <p:spPr>
          <a:xfrm>
            <a:off x="822960" y="502920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44 588</a:t>
            </a:r>
            <a:endParaRPr lang="en-US" sz="3400" dirty="0"/>
          </a:p>
        </p:txBody>
      </p:sp>
      <p:sp>
        <p:nvSpPr>
          <p:cNvPr id="8" name="stat-label"/>
          <p:cNvSpPr txBox="1"/>
          <p:nvPr/>
        </p:nvSpPr>
        <p:spPr>
          <a:xfrm>
            <a:off x="822960" y="5687568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заявок в год в Эль Базе</a:t>
            </a:r>
            <a:endParaRPr lang="en-US" sz="1150" dirty="0"/>
          </a:p>
        </p:txBody>
      </p:sp>
      <p:sp>
        <p:nvSpPr>
          <p:cNvPr id="9" name="benefit"/>
          <p:cNvSpPr txBox="1"/>
          <p:nvPr/>
        </p:nvSpPr>
        <p:spPr>
          <a:xfrm>
            <a:off x="3063240" y="5120640"/>
            <a:ext cx="3749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Польза. </a:t>
            </a:r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Ничего в Эль Базе и 1С не ломается; все связки — через согласованные точки.</a:t>
            </a:r>
            <a:endParaRPr lang="en-US" sz="1300" dirty="0"/>
          </a:p>
        </p:txBody>
      </p:sp>
      <p:sp>
        <p:nvSpPr>
          <p:cNvPr id="10" name="tasks-card"/>
          <p:cNvSpPr/>
          <p:nvPr/>
        </p:nvSpPr>
        <p:spPr>
          <a:xfrm>
            <a:off x="7315200" y="1463040"/>
            <a:ext cx="4325112" cy="4754880"/>
          </a:xfrm>
          <a:prstGeom prst="roundRect">
            <a:avLst>
              <a:gd name="adj" fmla="val 2537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11" name="label"/>
          <p:cNvSpPr txBox="1"/>
          <p:nvPr/>
        </p:nvSpPr>
        <p:spPr>
          <a:xfrm>
            <a:off x="7589520" y="1691640"/>
            <a:ext cx="3776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2E7D32"/>
                </a:solidFill>
              </a:rPr>
              <a:t>ЧТО НУЖНО ПОДГОТОВИТЬ</a:t>
            </a:r>
            <a:endParaRPr lang="en-US" sz="1050" dirty="0"/>
          </a:p>
        </p:txBody>
      </p:sp>
      <p:sp>
        <p:nvSpPr>
          <p:cNvPr id="12" name="dot"/>
          <p:cNvSpPr/>
          <p:nvPr/>
        </p:nvSpPr>
        <p:spPr>
          <a:xfrm>
            <a:off x="7589520" y="208483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3" name="dot-text"/>
          <p:cNvSpPr txBox="1"/>
          <p:nvPr/>
        </p:nvSpPr>
        <p:spPr>
          <a:xfrm>
            <a:off x="758952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1</a:t>
            </a:r>
            <a:endParaRPr lang="en-US" sz="1150" dirty="0"/>
          </a:p>
        </p:txBody>
      </p:sp>
      <p:sp>
        <p:nvSpPr>
          <p:cNvPr id="14" name="task"/>
          <p:cNvSpPr txBox="1"/>
          <p:nvPr/>
        </p:nvSpPr>
        <p:spPr>
          <a:xfrm>
            <a:off x="8028432" y="205740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Доступ к Эль Базе: чтение (лучше копия или реплика), запись служебных полей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15" name="dot"/>
          <p:cNvSpPr/>
          <p:nvPr/>
        </p:nvSpPr>
        <p:spPr>
          <a:xfrm>
            <a:off x="7589520" y="281635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6" name="dot-text"/>
          <p:cNvSpPr txBox="1"/>
          <p:nvPr/>
        </p:nvSpPr>
        <p:spPr>
          <a:xfrm>
            <a:off x="758952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2</a:t>
            </a:r>
            <a:endParaRPr lang="en-US" sz="1150" dirty="0"/>
          </a:p>
        </p:txBody>
      </p:sp>
      <p:sp>
        <p:nvSpPr>
          <p:cNvPr id="17" name="task"/>
          <p:cNvSpPr txBox="1"/>
          <p:nvPr/>
        </p:nvSpPr>
        <p:spPr>
          <a:xfrm>
            <a:off x="8028432" y="278892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В каком виде «Таблица Общая» уходит в расчёт; расшифровка справочников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первая неделя</a:t>
            </a:r>
            <a:endParaRPr lang="en-US" sz="1250" dirty="0"/>
          </a:p>
        </p:txBody>
      </p:sp>
      <p:sp>
        <p:nvSpPr>
          <p:cNvPr id="18" name="dot"/>
          <p:cNvSpPr/>
          <p:nvPr/>
        </p:nvSpPr>
        <p:spPr>
          <a:xfrm>
            <a:off x="7589520" y="354787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9" name="dot-text"/>
          <p:cNvSpPr txBox="1"/>
          <p:nvPr/>
        </p:nvSpPr>
        <p:spPr>
          <a:xfrm>
            <a:off x="7589520" y="354787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3</a:t>
            </a:r>
            <a:endParaRPr lang="en-US" sz="1150" dirty="0"/>
          </a:p>
        </p:txBody>
      </p:sp>
      <p:sp>
        <p:nvSpPr>
          <p:cNvPr id="20" name="task"/>
          <p:cNvSpPr txBox="1"/>
          <p:nvPr/>
        </p:nvSpPr>
        <p:spPr>
          <a:xfrm>
            <a:off x="8028432" y="352044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Копии баз 1С для проверки; согласование дополнений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21" name="dot"/>
          <p:cNvSpPr/>
          <p:nvPr/>
        </p:nvSpPr>
        <p:spPr>
          <a:xfrm>
            <a:off x="7589520" y="427939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2" name="dot-text"/>
          <p:cNvSpPr txBox="1"/>
          <p:nvPr/>
        </p:nvSpPr>
        <p:spPr>
          <a:xfrm>
            <a:off x="7589520" y="427939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4</a:t>
            </a:r>
            <a:endParaRPr lang="en-US" sz="1150" dirty="0"/>
          </a:p>
        </p:txBody>
      </p:sp>
      <p:sp>
        <p:nvSpPr>
          <p:cNvPr id="23" name="task"/>
          <p:cNvSpPr txBox="1"/>
          <p:nvPr/>
        </p:nvSpPr>
        <p:spPr>
          <a:xfrm>
            <a:off x="8028432" y="425196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Тексты 14 регламентов отделов; кто утверждает нормативы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24" name="dot"/>
          <p:cNvSpPr/>
          <p:nvPr/>
        </p:nvSpPr>
        <p:spPr>
          <a:xfrm>
            <a:off x="7589520" y="5010912"/>
            <a:ext cx="310896" cy="31089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5" name="dot-text"/>
          <p:cNvSpPr txBox="1"/>
          <p:nvPr/>
        </p:nvSpPr>
        <p:spPr>
          <a:xfrm>
            <a:off x="7589520" y="501091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5</a:t>
            </a:r>
            <a:endParaRPr lang="en-US" sz="1150" dirty="0"/>
          </a:p>
        </p:txBody>
      </p:sp>
      <p:sp>
        <p:nvSpPr>
          <p:cNvPr id="26" name="task"/>
          <p:cNvSpPr txBox="1"/>
          <p:nvPr/>
        </p:nvSpPr>
        <p:spPr>
          <a:xfrm>
            <a:off x="8028432" y="4983480"/>
            <a:ext cx="331927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Доступ на чтение к папкам заказов и почтовым ящикам</a:t>
            </a:r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  до старта</a:t>
            </a:r>
            <a:endParaRPr lang="en-US" sz="1250" dirty="0"/>
          </a:p>
        </p:txBody>
      </p:sp>
      <p:sp>
        <p:nvSpPr>
          <p:cNvPr id="27" name="owner"/>
          <p:cNvSpPr txBox="1"/>
          <p:nvPr/>
        </p:nvSpPr>
        <p:spPr>
          <a:xfrm>
            <a:off x="7589520" y="5742432"/>
            <a:ext cx="37764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rgbClr val="8A8D90"/>
                </a:solidFill>
              </a:rPr>
              <a:t>Ответственные: </a:t>
            </a:r>
            <a:pPr indent="0" marL="0">
              <a:buNone/>
            </a:pPr>
            <a:r>
              <a:rPr lang="en-US" sz="1100" b="1" dirty="0">
                <a:solidFill>
                  <a:srgbClr val="5E6163"/>
                </a:solidFill>
              </a:rPr>
              <a:t>Александр Трубкин, Павел Придворов</a:t>
            </a:r>
            <a:endParaRPr lang="en-US" sz="1100" dirty="0"/>
          </a:p>
        </p:txBody>
      </p:sp>
      <p:sp>
        <p:nvSpPr>
          <p:cNvPr id="28" name="Text 1"/>
          <p:cNvSpPr/>
          <p:nvPr>
            <p:ph idx="103" type="body" hasCustomPrompt="1"/>
          </p:nvPr>
        </p:nvSpPr>
        <p:spPr>
          <a:xfrm>
            <a:off x="548640" y="1371600"/>
            <a:ext cx="11091672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1672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8D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11480"/>
            <a:ext cx="93543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Сводный чек-лист: что собираем до старта</a:t>
            </a:r>
            <a:endParaRPr lang="en-US" sz="2800" dirty="0"/>
          </a:p>
        </p:txBody>
      </p:sp>
      <p:graphicFrame>
        <p:nvGraphicFramePr>
          <p:cNvPr id="20" name="checklist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91672" cy="914400"/>
        </p:xfrm>
        <a:graphic>
          <a:graphicData uri="http://schemas.openxmlformats.org/drawingml/2006/table">
            <a:tbl>
              <a:tblPr/>
              <a:tblGrid>
                <a:gridCol w="4754880"/>
                <a:gridCol w="1737360"/>
                <a:gridCol w="868680"/>
                <a:gridCol w="3730752"/>
              </a:tblGrid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Что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251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Отдел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251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Срок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251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Ответственный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251B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Доступ к Эль Базе: чтение, запись служебных полей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IT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до 27.10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Александр Трубкин, Павел Придворов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Копии баз 1С для проверки; согласование дополнений с «Гензис»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IT, ФЭО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до 27.10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Александр Трубкин, Светлана Бойтик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Удалённый доступ: компьютер с SolidWorks, с nanoCAD, компьютер дизайнера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КБ, дизайн, IT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до 27.10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Александр Кравцов, Андрей Каменских, Виктория Калинина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Доступ на чтение: почтовые ящики клиентского отдела, папки заказов, архив препресса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IT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до 27.10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Александр Трубкин, Павел Придворов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История расчётов и фактических затрат за 2–3 года; прайсы; структура сметы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Продакшн-отделы, IT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до 27.10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Ольга Оболенская, Иван Еременко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Тексты 14 регламентов отделов; кто утверждает нормативы сроков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Руководство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до 27.10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Анастасия Ульянова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Список 34 ключевых клиентов и кто получает утренние сводки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Клиентский отдел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до 27.10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Сергей Понявин, Татьяна Кащеева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Список подрядчиков, заказы, бланк отчёта, мессенджер, получатели сводок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Производство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до 27.10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Александр Бараненков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Решение: можно ли отправлять макеты брендов во внешние программы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Руководство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до 27.10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Анастасия Ульянова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Примеры для проверки: 20 писем, 20 моделей со спецификациями, 10 картонных изделий, 200 + 150 счетов, 50 проверок файлов, сцены и фото продукта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все отделы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до 03.11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ответственные по участкам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Тендерные порталы клиентов и доступы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Клиентский отдел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до 07.11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A3D40"/>
                          </a:solidFill>
                        </a:rPr>
                        <a:t>Сергей Понявин, Татьяна Кащеева</a:t>
                      </a:r>
                      <a:endParaRPr lang="en-US" sz="1050" dirty="0"/>
                    </a:p>
                  </a:txBody>
                  <a:tcPr marL="45720" marR="45720" marT="45720" marB="45720" anchor="ctr">
                    <a:lnL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FE1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>
            <p:ph idx="103" type="body" hasCustomPrompt="1"/>
          </p:nvPr>
        </p:nvSpPr>
        <p:spPr>
          <a:xfrm>
            <a:off x="548640" y="1371600"/>
            <a:ext cx="11091672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1672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8D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411480"/>
            <a:ext cx="93543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Правила, чтобы всем было спокойно</a:t>
            </a:r>
            <a:endParaRPr lang="en-US" sz="2800" dirty="0"/>
          </a:p>
        </p:txBody>
      </p:sp>
      <p:sp>
        <p:nvSpPr>
          <p:cNvPr id="3" name="rule-card"/>
          <p:cNvSpPr/>
          <p:nvPr/>
        </p:nvSpPr>
        <p:spPr>
          <a:xfrm>
            <a:off x="548640" y="1417320"/>
            <a:ext cx="5440680" cy="1417320"/>
          </a:xfrm>
          <a:prstGeom prst="roundRect">
            <a:avLst>
              <a:gd name="adj" fmla="val 7742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4" name="dot"/>
          <p:cNvSpPr/>
          <p:nvPr/>
        </p:nvSpPr>
        <p:spPr>
          <a:xfrm>
            <a:off x="822960" y="1645920"/>
            <a:ext cx="365760" cy="36576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5" name="dot-text"/>
          <p:cNvSpPr txBox="1"/>
          <p:nvPr/>
        </p:nvSpPr>
        <p:spPr>
          <a:xfrm>
            <a:off x="822960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1</a:t>
            </a:r>
            <a:endParaRPr lang="en-US" sz="1300" dirty="0"/>
          </a:p>
        </p:txBody>
      </p:sp>
      <p:sp>
        <p:nvSpPr>
          <p:cNvPr id="6" name="rule-title"/>
          <p:cNvSpPr txBox="1"/>
          <p:nvPr/>
        </p:nvSpPr>
        <p:spPr>
          <a:xfrm>
            <a:off x="1325880" y="1600200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Работаем на копиях</a:t>
            </a:r>
            <a:endParaRPr lang="en-US" sz="1400" dirty="0"/>
          </a:p>
        </p:txBody>
      </p:sp>
      <p:sp>
        <p:nvSpPr>
          <p:cNvPr id="7" name="rule-desc"/>
          <p:cNvSpPr txBox="1"/>
          <p:nvPr/>
        </p:nvSpPr>
        <p:spPr>
          <a:xfrm>
            <a:off x="822960" y="2103120"/>
            <a:ext cx="4892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Всё новое проверяется на копиях файлов и копиях баз. Рабочие файлы и базы не трогаем, пока отдел не принял улучшение.</a:t>
            </a:r>
            <a:endParaRPr lang="en-US" sz="1200" dirty="0"/>
          </a:p>
        </p:txBody>
      </p:sp>
      <p:sp>
        <p:nvSpPr>
          <p:cNvPr id="8" name="rule-card"/>
          <p:cNvSpPr/>
          <p:nvPr/>
        </p:nvSpPr>
        <p:spPr>
          <a:xfrm>
            <a:off x="6172200" y="1417320"/>
            <a:ext cx="5440680" cy="1417320"/>
          </a:xfrm>
          <a:prstGeom prst="roundRect">
            <a:avLst>
              <a:gd name="adj" fmla="val 7742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9" name="dot"/>
          <p:cNvSpPr/>
          <p:nvPr/>
        </p:nvSpPr>
        <p:spPr>
          <a:xfrm>
            <a:off x="6446520" y="1645920"/>
            <a:ext cx="365760" cy="36576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10" name="dot-text"/>
          <p:cNvSpPr txBox="1"/>
          <p:nvPr/>
        </p:nvSpPr>
        <p:spPr>
          <a:xfrm>
            <a:off x="6446520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2</a:t>
            </a:r>
            <a:endParaRPr lang="en-US" sz="1300" dirty="0"/>
          </a:p>
        </p:txBody>
      </p:sp>
      <p:sp>
        <p:nvSpPr>
          <p:cNvPr id="11" name="rule-title"/>
          <p:cNvSpPr txBox="1"/>
          <p:nvPr/>
        </p:nvSpPr>
        <p:spPr>
          <a:xfrm>
            <a:off x="6949440" y="1600200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Читать — можно, записывать — только куда договорились</a:t>
            </a:r>
            <a:endParaRPr lang="en-US" sz="1400" dirty="0"/>
          </a:p>
        </p:txBody>
      </p:sp>
      <p:sp>
        <p:nvSpPr>
          <p:cNvPr id="12" name="rule-desc"/>
          <p:cNvSpPr txBox="1"/>
          <p:nvPr/>
        </p:nvSpPr>
        <p:spPr>
          <a:xfrm>
            <a:off x="6446520" y="2103120"/>
            <a:ext cx="4892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В Эль Базу программа пишет только в служебные поля, которые согласовал IT. Типовые конфигурации 1С не меняем.</a:t>
            </a:r>
            <a:endParaRPr lang="en-US" sz="1200" dirty="0"/>
          </a:p>
        </p:txBody>
      </p:sp>
      <p:sp>
        <p:nvSpPr>
          <p:cNvPr id="13" name="rule-card"/>
          <p:cNvSpPr/>
          <p:nvPr/>
        </p:nvSpPr>
        <p:spPr>
          <a:xfrm>
            <a:off x="548640" y="2990088"/>
            <a:ext cx="5440680" cy="1417320"/>
          </a:xfrm>
          <a:prstGeom prst="roundRect">
            <a:avLst>
              <a:gd name="adj" fmla="val 7742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14" name="dot"/>
          <p:cNvSpPr/>
          <p:nvPr/>
        </p:nvSpPr>
        <p:spPr>
          <a:xfrm>
            <a:off x="822960" y="3218688"/>
            <a:ext cx="365760" cy="36576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15" name="dot-text"/>
          <p:cNvSpPr txBox="1"/>
          <p:nvPr/>
        </p:nvSpPr>
        <p:spPr>
          <a:xfrm>
            <a:off x="822960" y="32186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3</a:t>
            </a:r>
            <a:endParaRPr lang="en-US" sz="1300" dirty="0"/>
          </a:p>
        </p:txBody>
      </p:sp>
      <p:sp>
        <p:nvSpPr>
          <p:cNvPr id="16" name="rule-title"/>
          <p:cNvSpPr txBox="1"/>
          <p:nvPr/>
        </p:nvSpPr>
        <p:spPr>
          <a:xfrm>
            <a:off x="1325880" y="3172968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Наши данные — только для нашего проекта</a:t>
            </a:r>
            <a:endParaRPr lang="en-US" sz="1400" dirty="0"/>
          </a:p>
        </p:txBody>
      </p:sp>
      <p:sp>
        <p:nvSpPr>
          <p:cNvPr id="17" name="rule-desc"/>
          <p:cNvSpPr txBox="1"/>
          <p:nvPr/>
        </p:nvSpPr>
        <p:spPr>
          <a:xfrm>
            <a:off x="822960" y="3675888"/>
            <a:ext cx="4892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Бренды, цены, чертежи и переписка не уходят никуда, кроме этого проекта — это закреплено договором. Внешние сервисы — только с разрешения руководства.</a:t>
            </a:r>
            <a:endParaRPr lang="en-US" sz="1200" dirty="0"/>
          </a:p>
        </p:txBody>
      </p:sp>
      <p:sp>
        <p:nvSpPr>
          <p:cNvPr id="18" name="rule-card"/>
          <p:cNvSpPr/>
          <p:nvPr/>
        </p:nvSpPr>
        <p:spPr>
          <a:xfrm>
            <a:off x="6172200" y="2990088"/>
            <a:ext cx="5440680" cy="1417320"/>
          </a:xfrm>
          <a:prstGeom prst="roundRect">
            <a:avLst>
              <a:gd name="adj" fmla="val 7742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19" name="dot"/>
          <p:cNvSpPr/>
          <p:nvPr/>
        </p:nvSpPr>
        <p:spPr>
          <a:xfrm>
            <a:off x="6446520" y="3218688"/>
            <a:ext cx="365760" cy="36576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20" name="dot-text"/>
          <p:cNvSpPr txBox="1"/>
          <p:nvPr/>
        </p:nvSpPr>
        <p:spPr>
          <a:xfrm>
            <a:off x="6446520" y="32186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4</a:t>
            </a:r>
            <a:endParaRPr lang="en-US" sz="1300" dirty="0"/>
          </a:p>
        </p:txBody>
      </p:sp>
      <p:sp>
        <p:nvSpPr>
          <p:cNvPr id="21" name="rule-title"/>
          <p:cNvSpPr txBox="1"/>
          <p:nvPr/>
        </p:nvSpPr>
        <p:spPr>
          <a:xfrm>
            <a:off x="6949440" y="3172968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Сначала рядом, потом вместо</a:t>
            </a:r>
            <a:endParaRPr lang="en-US" sz="1400" dirty="0"/>
          </a:p>
        </p:txBody>
      </p:sp>
      <p:sp>
        <p:nvSpPr>
          <p:cNvPr id="22" name="rule-desc"/>
          <p:cNvSpPr txBox="1"/>
          <p:nvPr/>
        </p:nvSpPr>
        <p:spPr>
          <a:xfrm>
            <a:off x="6446520" y="3675888"/>
            <a:ext cx="4892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Две недели новое работает рядом со старым. Пока отдел не сказал «работает», старый способ никто не отменяет.</a:t>
            </a:r>
            <a:endParaRPr lang="en-US" sz="1200" dirty="0"/>
          </a:p>
        </p:txBody>
      </p:sp>
      <p:sp>
        <p:nvSpPr>
          <p:cNvPr id="23" name="rule-card"/>
          <p:cNvSpPr/>
          <p:nvPr/>
        </p:nvSpPr>
        <p:spPr>
          <a:xfrm>
            <a:off x="548640" y="4562856"/>
            <a:ext cx="5440680" cy="1417320"/>
          </a:xfrm>
          <a:prstGeom prst="roundRect">
            <a:avLst>
              <a:gd name="adj" fmla="val 7742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24" name="dot"/>
          <p:cNvSpPr/>
          <p:nvPr/>
        </p:nvSpPr>
        <p:spPr>
          <a:xfrm>
            <a:off x="822960" y="4791456"/>
            <a:ext cx="365760" cy="36576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25" name="dot-text"/>
          <p:cNvSpPr txBox="1"/>
          <p:nvPr/>
        </p:nvSpPr>
        <p:spPr>
          <a:xfrm>
            <a:off x="822960" y="47914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5</a:t>
            </a:r>
            <a:endParaRPr lang="en-US" sz="1300" dirty="0"/>
          </a:p>
        </p:txBody>
      </p:sp>
      <p:sp>
        <p:nvSpPr>
          <p:cNvPr id="26" name="rule-title"/>
          <p:cNvSpPr txBox="1"/>
          <p:nvPr/>
        </p:nvSpPr>
        <p:spPr>
          <a:xfrm>
            <a:off x="1325880" y="4745736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Ошибка — не повод для спора</a:t>
            </a:r>
            <a:endParaRPr lang="en-US" sz="1400" dirty="0"/>
          </a:p>
        </p:txBody>
      </p:sp>
      <p:sp>
        <p:nvSpPr>
          <p:cNvPr id="27" name="rule-desc"/>
          <p:cNvSpPr txBox="1"/>
          <p:nvPr/>
        </p:nvSpPr>
        <p:spPr>
          <a:xfrm>
            <a:off x="822960" y="5248656"/>
            <a:ext cx="4892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Нашли расхождение — сказали своему руководителю или Илье. Это и есть проверка: чем раньше найдём, тем быстрее заработает.</a:t>
            </a:r>
            <a:endParaRPr lang="en-US" sz="1200" dirty="0"/>
          </a:p>
        </p:txBody>
      </p:sp>
      <p:sp>
        <p:nvSpPr>
          <p:cNvPr id="28" name="rule-card"/>
          <p:cNvSpPr/>
          <p:nvPr/>
        </p:nvSpPr>
        <p:spPr>
          <a:xfrm>
            <a:off x="6172200" y="4562856"/>
            <a:ext cx="5440680" cy="1417320"/>
          </a:xfrm>
          <a:prstGeom prst="roundRect">
            <a:avLst>
              <a:gd name="adj" fmla="val 7742"/>
            </a:avLst>
          </a:prstGeom>
          <a:solidFill>
            <a:srgbClr val="F5F5F5"/>
          </a:solidFill>
          <a:ln w="9525">
            <a:solidFill>
              <a:srgbClr val="F5F5F5"/>
            </a:solidFill>
            <a:prstDash val="solid"/>
          </a:ln>
        </p:spPr>
      </p:sp>
      <p:sp>
        <p:nvSpPr>
          <p:cNvPr id="29" name="dot"/>
          <p:cNvSpPr/>
          <p:nvPr/>
        </p:nvSpPr>
        <p:spPr>
          <a:xfrm>
            <a:off x="6446520" y="4791456"/>
            <a:ext cx="365760" cy="36576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30" name="dot-text"/>
          <p:cNvSpPr txBox="1"/>
          <p:nvPr/>
        </p:nvSpPr>
        <p:spPr>
          <a:xfrm>
            <a:off x="6446520" y="47914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6</a:t>
            </a:r>
            <a:endParaRPr lang="en-US" sz="1300" dirty="0"/>
          </a:p>
        </p:txBody>
      </p:sp>
      <p:sp>
        <p:nvSpPr>
          <p:cNvPr id="31" name="rule-title"/>
          <p:cNvSpPr txBox="1"/>
          <p:nvPr/>
        </p:nvSpPr>
        <p:spPr>
          <a:xfrm>
            <a:off x="6949440" y="4745736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Программа не отменяет вашего решения</a:t>
            </a:r>
            <a:endParaRPr lang="en-US" sz="1400" dirty="0"/>
          </a:p>
        </p:txBody>
      </p:sp>
      <p:sp>
        <p:nvSpPr>
          <p:cNvPr id="32" name="rule-desc"/>
          <p:cNvSpPr txBox="1"/>
          <p:nvPr/>
        </p:nvSpPr>
        <p:spPr>
          <a:xfrm>
            <a:off x="6446520" y="5248656"/>
            <a:ext cx="4892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Любое действие, которое меняет заказ, цену или деньги, подтверждает сотрудник. Правило программы можно обойти — с записью причины.</a:t>
            </a:r>
            <a:endParaRPr lang="en-US" sz="1200" dirty="0"/>
          </a:p>
        </p:txBody>
      </p:sp>
      <p:sp>
        <p:nvSpPr>
          <p:cNvPr id="33" name="Text 1"/>
          <p:cNvSpPr/>
          <p:nvPr>
            <p:ph idx="103" type="body" hasCustomPrompt="1"/>
          </p:nvPr>
        </p:nvSpPr>
        <p:spPr>
          <a:xfrm>
            <a:off x="548640" y="1371600"/>
            <a:ext cx="11091672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1672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50">
                <a:solidFill>
                  <a:srgbClr val="8A8D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6"/>
          <p:cNvSpPr/>
          <p:nvPr>
            <p:ph idx="107" type="title" hasCustomPrompt="1"/>
          </p:nvPr>
        </p:nvSpPr>
        <p:spPr>
          <a:xfrm>
            <a:off x="548640" y="2103120"/>
            <a:ext cx="7589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Ближайшие шаги</a:t>
            </a:r>
            <a:endParaRPr lang="en-US" sz="3400" dirty="0"/>
          </a:p>
        </p:txBody>
      </p:sp>
      <p:sp>
        <p:nvSpPr>
          <p:cNvPr id="3" name="Text 6"/>
          <p:cNvSpPr/>
          <p:nvPr>
            <p:ph idx="108" type="body" hasCustomPrompt="1"/>
          </p:nvPr>
        </p:nvSpPr>
        <p:spPr>
          <a:xfrm>
            <a:off x="548640" y="3977640"/>
            <a:ext cx="7589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1. Ответственные по участкам — на этой встрече; список на слайде «Рабочая группа».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2. До понедельника 27 октября — доступы и материалы из чек-листа.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3. Первая неделя — разбор каждого участка (час с сотрудником) и подбор примеров для проверки.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4. Вопросы и сомнения — своему руководителю, Анастасии Ульяновой или Илье Потоцкому (Floxio).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l Paco">
  <a:themeElements>
    <a:clrScheme name="El Paco">
      <a:dk1>
        <a:srgbClr val="3A3D40"/>
      </a:dk1>
      <a:lt1>
        <a:srgbClr val="FFFFFF"/>
      </a:lt1>
      <a:dk2>
        <a:srgbClr val="5E6163"/>
      </a:dk2>
      <a:lt2>
        <a:srgbClr val="F5F5F5"/>
      </a:lt2>
      <a:accent1>
        <a:srgbClr val="E1251B"/>
      </a:accent1>
      <a:accent2>
        <a:srgbClr val="2E7D32"/>
      </a:accent2>
      <a:accent3>
        <a:srgbClr val="5E6163"/>
      </a:accent3>
      <a:accent4>
        <a:srgbClr val="E1251B"/>
      </a:accent4>
      <a:accent5>
        <a:srgbClr val="8A8D90"/>
      </a:accent5>
      <a:accent6>
        <a:srgbClr val="FDECEA"/>
      </a:accent6>
      <a:hlink>
        <a:srgbClr val="E1251B"/>
      </a:hlink>
      <a:folHlink>
        <a:srgbClr val="5E6163"/>
      </a:folHlink>
    </a:clrScheme>
    <a:fontScheme name="El Paco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Эль Пако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Эль Пако — рабочая группа по автоматизации</dc:title>
  <dc:subject>PptxGenJS Presentation</dc:subject>
  <dc:creator>Эль Пако</dc:creator>
  <cp:lastModifiedBy>Эль Пако</cp:lastModifiedBy>
  <cp:revision>1</cp:revision>
  <dcterms:created xsi:type="dcterms:W3CDTF">2026-10-24T08:12:02Z</dcterms:created>
  <dcterms:modified xsi:type="dcterms:W3CDTF">2026-10-24T08:12:02Z</dcterms:modified>
</cp:coreProperties>
</file>